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Tahoma"/>
      <p:regular r:id="rId33"/>
      <p:bold r:id="rId34"/>
    </p:embeddedFont>
    <p:embeddedFont>
      <p:font typeface="Rubik"/>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25A486-FE3F-48B5-83E5-B52345543B26}">
  <a:tblStyle styleId="{0325A486-FE3F-48B5-83E5-B52345543B2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Tahom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ubik-regular.fntdata"/><Relationship Id="rId12" Type="http://schemas.openxmlformats.org/officeDocument/2006/relationships/slide" Target="slides/slide7.xml"/><Relationship Id="rId34" Type="http://schemas.openxmlformats.org/officeDocument/2006/relationships/font" Target="fonts/Tahoma-bold.fntdata"/><Relationship Id="rId15" Type="http://schemas.openxmlformats.org/officeDocument/2006/relationships/slide" Target="slides/slide10.xml"/><Relationship Id="rId37" Type="http://schemas.openxmlformats.org/officeDocument/2006/relationships/font" Target="fonts/Rubik-italic.fntdata"/><Relationship Id="rId14" Type="http://schemas.openxmlformats.org/officeDocument/2006/relationships/slide" Target="slides/slide9.xml"/><Relationship Id="rId36" Type="http://schemas.openxmlformats.org/officeDocument/2006/relationships/font" Target="fonts/Rubik-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ubik-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cf510ced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cf510ced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ccf510ced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,asabank will be more willing to lend money to wealthier individuals or highly profitable firms. </a:t>
            </a:r>
            <a:endParaRPr/>
          </a:p>
          <a:p>
            <a:pPr indent="0" lvl="0" marL="0" rtl="0" algn="l">
              <a:spcBef>
                <a:spcPts val="0"/>
              </a:spcBef>
              <a:spcAft>
                <a:spcPts val="0"/>
              </a:spcAft>
              <a:buNone/>
            </a:pPr>
            <a:r>
              <a:rPr lang="en-US"/>
              <a:t>This is because they have valuable assets and so are more likely 10 repay the loan, whereas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large business may own se\'eral stores or have valuable assets that can be take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Disposable income is the amount of money an individual has to spend on goods and services. There is a positive relationship between the level of spending and the amount of income earned; higher levels of disposable income usually lead to higher levels of spending.</a:t>
            </a:r>
            <a:br>
              <a:rPr lang="en-US"/>
            </a:br>
            <a:endParaRPr/>
          </a:p>
          <a:p>
            <a:pPr indent="0" lvl="0" marL="0" marR="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cf510cedd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cf510cedd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ccf510cedd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bg>
      <p:bgPr>
        <a:blipFill>
          <a:blip r:embed="rId2">
            <a:alphaModFix amt="15000"/>
          </a:blip>
          <a:stretch>
            <a:fillRect/>
          </a:stretch>
        </a:blipFill>
      </p:bgPr>
    </p:bg>
    <p:spTree>
      <p:nvGrpSpPr>
        <p:cNvPr id="18" name="Shape 18"/>
        <p:cNvGrpSpPr/>
        <p:nvPr/>
      </p:nvGrpSpPr>
      <p:grpSpPr>
        <a:xfrm>
          <a:off x="0" y="0"/>
          <a:ext cx="0" cy="0"/>
          <a:chOff x="0" y="0"/>
          <a:chExt cx="0" cy="0"/>
        </a:xfrm>
      </p:grpSpPr>
      <p:sp>
        <p:nvSpPr>
          <p:cNvPr id="19" name="Google Shape;19;p2"/>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Large ocean wave (semitransparent)" id="24" name="Google Shape;24;p2" title="Ocean Wave"/>
          <p:cNvPicPr preferRelativeResize="0"/>
          <p:nvPr/>
        </p:nvPicPr>
        <p:blipFill rotWithShape="1">
          <a:blip r:embed="rId3">
            <a:alphaModFix/>
          </a:blip>
          <a:srcRect b="0" l="0" r="0" t="0"/>
          <a:stretch/>
        </p:blipFill>
        <p:spPr>
          <a:xfrm>
            <a:off x="-1" y="57"/>
            <a:ext cx="12191999" cy="68578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11"/>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1" name="Google Shape;91;p11"/>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4" name="Shape 94"/>
        <p:cNvGrpSpPr/>
        <p:nvPr/>
      </p:nvGrpSpPr>
      <p:grpSpPr>
        <a:xfrm>
          <a:off x="0" y="0"/>
          <a:ext cx="0" cy="0"/>
          <a:chOff x="0" y="0"/>
          <a:chExt cx="0" cy="0"/>
        </a:xfrm>
      </p:grpSpPr>
      <p:sp>
        <p:nvSpPr>
          <p:cNvPr id="95" name="Google Shape;95;p12"/>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txBox="1"/>
          <p:nvPr>
            <p:ph type="title"/>
          </p:nvPr>
        </p:nvSpPr>
        <p:spPr>
          <a:xfrm rot="5400000">
            <a:off x="7160640" y="1979041"/>
            <a:ext cx="5757421" cy="26289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9" name="Google Shape;99;p12"/>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2"/>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02" name="Shape 102"/>
        <p:cNvGrpSpPr/>
        <p:nvPr/>
      </p:nvGrpSpPr>
      <p:grpSpPr>
        <a:xfrm>
          <a:off x="0" y="0"/>
          <a:ext cx="0" cy="0"/>
          <a:chOff x="0" y="0"/>
          <a:chExt cx="0" cy="0"/>
        </a:xfrm>
      </p:grpSpPr>
      <p:sp>
        <p:nvSpPr>
          <p:cNvPr id="103" name="Google Shape;103;p13"/>
          <p:cNvSpPr txBox="1"/>
          <p:nvPr>
            <p:ph type="title"/>
          </p:nvPr>
        </p:nvSpPr>
        <p:spPr>
          <a:xfrm>
            <a:off x="609601" y="244477"/>
            <a:ext cx="11180234" cy="1431925"/>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3"/>
          <p:cNvSpPr txBox="1"/>
          <p:nvPr>
            <p:ph idx="1" type="body"/>
          </p:nvPr>
        </p:nvSpPr>
        <p:spPr>
          <a:xfrm>
            <a:off x="1117600" y="1905000"/>
            <a:ext cx="5236634" cy="41910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5" name="Google Shape;105;p13"/>
          <p:cNvSpPr txBox="1"/>
          <p:nvPr>
            <p:ph idx="2" type="body"/>
          </p:nvPr>
        </p:nvSpPr>
        <p:spPr>
          <a:xfrm>
            <a:off x="6557434" y="1905000"/>
            <a:ext cx="5236634" cy="20193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6" name="Google Shape;106;p13"/>
          <p:cNvSpPr txBox="1"/>
          <p:nvPr>
            <p:ph idx="3" type="body"/>
          </p:nvPr>
        </p:nvSpPr>
        <p:spPr>
          <a:xfrm>
            <a:off x="6557434" y="4076700"/>
            <a:ext cx="5236634" cy="20193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7" name="Google Shape;107;p13"/>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3"/>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3"/>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110" name="Shape 110"/>
        <p:cNvGrpSpPr/>
        <p:nvPr/>
      </p:nvGrpSpPr>
      <p:grpSpPr>
        <a:xfrm>
          <a:off x="0" y="0"/>
          <a:ext cx="0" cy="0"/>
          <a:chOff x="0" y="0"/>
          <a:chExt cx="0" cy="0"/>
        </a:xfrm>
      </p:grpSpPr>
      <p:sp>
        <p:nvSpPr>
          <p:cNvPr id="111" name="Google Shape;111;p14"/>
          <p:cNvSpPr txBox="1"/>
          <p:nvPr>
            <p:ph idx="1" type="body"/>
          </p:nvPr>
        </p:nvSpPr>
        <p:spPr>
          <a:xfrm>
            <a:off x="914400" y="762000"/>
            <a:ext cx="11887200" cy="53340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2" name="Google Shape;112;p14"/>
          <p:cNvSpPr txBox="1"/>
          <p:nvPr>
            <p:ph idx="10" type="dt"/>
          </p:nvPr>
        </p:nvSpPr>
        <p:spPr>
          <a:xfrm>
            <a:off x="914401" y="6248400"/>
            <a:ext cx="2540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4"/>
          <p:cNvSpPr txBox="1"/>
          <p:nvPr>
            <p:ph idx="11" type="ftr"/>
          </p:nvPr>
        </p:nvSpPr>
        <p:spPr>
          <a:xfrm>
            <a:off x="4165601" y="6248400"/>
            <a:ext cx="38608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4"/>
          <p:cNvSpPr txBox="1"/>
          <p:nvPr>
            <p:ph idx="12" type="sldNum"/>
          </p:nvPr>
        </p:nvSpPr>
        <p:spPr>
          <a:xfrm>
            <a:off x="87376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15" name="Shape 115"/>
        <p:cNvGrpSpPr/>
        <p:nvPr/>
      </p:nvGrpSpPr>
      <p:grpSpPr>
        <a:xfrm>
          <a:off x="0" y="0"/>
          <a:ext cx="0" cy="0"/>
          <a:chOff x="0" y="0"/>
          <a:chExt cx="0" cy="0"/>
        </a:xfrm>
      </p:grpSpPr>
      <p:sp>
        <p:nvSpPr>
          <p:cNvPr id="116" name="Google Shape;116;p15"/>
          <p:cNvSpPr txBox="1"/>
          <p:nvPr>
            <p:ph type="title"/>
          </p:nvPr>
        </p:nvSpPr>
        <p:spPr>
          <a:xfrm>
            <a:off x="1219200" y="277813"/>
            <a:ext cx="10363200" cy="1143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5"/>
          <p:cNvSpPr txBox="1"/>
          <p:nvPr>
            <p:ph idx="1" type="body"/>
          </p:nvPr>
        </p:nvSpPr>
        <p:spPr>
          <a:xfrm>
            <a:off x="1219200" y="1600201"/>
            <a:ext cx="5080000" cy="4530725"/>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8" name="Google Shape;118;p15"/>
          <p:cNvSpPr txBox="1"/>
          <p:nvPr>
            <p:ph idx="2" type="body"/>
          </p:nvPr>
        </p:nvSpPr>
        <p:spPr>
          <a:xfrm>
            <a:off x="6502400" y="1600201"/>
            <a:ext cx="5080000" cy="4530725"/>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9" name="Google Shape;119;p15"/>
          <p:cNvSpPr txBox="1"/>
          <p:nvPr>
            <p:ph idx="10" type="dt"/>
          </p:nvPr>
        </p:nvSpPr>
        <p:spPr>
          <a:xfrm>
            <a:off x="1219200" y="6251575"/>
            <a:ext cx="2641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5"/>
          <p:cNvSpPr txBox="1"/>
          <p:nvPr>
            <p:ph idx="11" type="ftr"/>
          </p:nvPr>
        </p:nvSpPr>
        <p:spPr>
          <a:xfrm>
            <a:off x="4470400" y="6248400"/>
            <a:ext cx="39624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5"/>
          <p:cNvSpPr txBox="1"/>
          <p:nvPr>
            <p:ph idx="12" type="sldNum"/>
          </p:nvPr>
        </p:nvSpPr>
        <p:spPr>
          <a:xfrm>
            <a:off x="90424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122" name="Shape 122"/>
        <p:cNvGrpSpPr/>
        <p:nvPr/>
      </p:nvGrpSpPr>
      <p:grpSpPr>
        <a:xfrm>
          <a:off x="0" y="0"/>
          <a:ext cx="0" cy="0"/>
          <a:chOff x="0" y="0"/>
          <a:chExt cx="0" cy="0"/>
        </a:xfrm>
      </p:grpSpPr>
      <p:sp>
        <p:nvSpPr>
          <p:cNvPr id="123" name="Google Shape;123;p16"/>
          <p:cNvSpPr txBox="1"/>
          <p:nvPr>
            <p:ph type="title"/>
          </p:nvPr>
        </p:nvSpPr>
        <p:spPr>
          <a:xfrm>
            <a:off x="1219200" y="277813"/>
            <a:ext cx="10363200" cy="1143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6"/>
          <p:cNvSpPr txBox="1"/>
          <p:nvPr>
            <p:ph idx="1" type="body"/>
          </p:nvPr>
        </p:nvSpPr>
        <p:spPr>
          <a:xfrm>
            <a:off x="1219200" y="1600201"/>
            <a:ext cx="10363200" cy="2189163"/>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5" name="Google Shape;125;p16"/>
          <p:cNvSpPr txBox="1"/>
          <p:nvPr>
            <p:ph idx="2" type="body"/>
          </p:nvPr>
        </p:nvSpPr>
        <p:spPr>
          <a:xfrm>
            <a:off x="1219200" y="3941763"/>
            <a:ext cx="10363200" cy="2189162"/>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6" name="Google Shape;126;p16"/>
          <p:cNvSpPr txBox="1"/>
          <p:nvPr>
            <p:ph idx="10" type="dt"/>
          </p:nvPr>
        </p:nvSpPr>
        <p:spPr>
          <a:xfrm>
            <a:off x="1219200" y="6251575"/>
            <a:ext cx="2641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txBox="1"/>
          <p:nvPr>
            <p:ph idx="11" type="ftr"/>
          </p:nvPr>
        </p:nvSpPr>
        <p:spPr>
          <a:xfrm>
            <a:off x="4470400" y="6248400"/>
            <a:ext cx="39624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6"/>
          <p:cNvSpPr txBox="1"/>
          <p:nvPr>
            <p:ph idx="12" type="sldNum"/>
          </p:nvPr>
        </p:nvSpPr>
        <p:spPr>
          <a:xfrm>
            <a:off x="90424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29" name="Shape 129"/>
        <p:cNvGrpSpPr/>
        <p:nvPr/>
      </p:nvGrpSpPr>
      <p:grpSpPr>
        <a:xfrm>
          <a:off x="0" y="0"/>
          <a:ext cx="0" cy="0"/>
          <a:chOff x="0" y="0"/>
          <a:chExt cx="0" cy="0"/>
        </a:xfrm>
      </p:grpSpPr>
      <p:sp>
        <p:nvSpPr>
          <p:cNvPr id="130" name="Google Shape;130;p17"/>
          <p:cNvSpPr txBox="1"/>
          <p:nvPr>
            <p:ph type="title"/>
          </p:nvPr>
        </p:nvSpPr>
        <p:spPr>
          <a:xfrm>
            <a:off x="609600" y="274638"/>
            <a:ext cx="10972800" cy="1143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7"/>
          <p:cNvSpPr txBox="1"/>
          <p:nvPr>
            <p:ph idx="1" type="body"/>
          </p:nvPr>
        </p:nvSpPr>
        <p:spPr>
          <a:xfrm>
            <a:off x="609600" y="1600200"/>
            <a:ext cx="5384800" cy="45339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2" name="Google Shape;132;p17"/>
          <p:cNvSpPr txBox="1"/>
          <p:nvPr>
            <p:ph idx="2" type="body"/>
          </p:nvPr>
        </p:nvSpPr>
        <p:spPr>
          <a:xfrm>
            <a:off x="6197600" y="1600200"/>
            <a:ext cx="5384800" cy="219075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3" name="Google Shape;133;p17"/>
          <p:cNvSpPr txBox="1"/>
          <p:nvPr>
            <p:ph idx="3" type="body"/>
          </p:nvPr>
        </p:nvSpPr>
        <p:spPr>
          <a:xfrm>
            <a:off x="6197600" y="3943350"/>
            <a:ext cx="5384800" cy="219075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4" name="Google Shape;134;p17"/>
          <p:cNvSpPr txBox="1"/>
          <p:nvPr>
            <p:ph idx="12" type="sldNum"/>
          </p:nvPr>
        </p:nvSpPr>
        <p:spPr>
          <a:xfrm>
            <a:off x="8737600" y="6243638"/>
            <a:ext cx="28448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17"/>
          <p:cNvSpPr txBox="1"/>
          <p:nvPr>
            <p:ph idx="10" type="dt"/>
          </p:nvPr>
        </p:nvSpPr>
        <p:spPr>
          <a:xfrm>
            <a:off x="609600" y="6243638"/>
            <a:ext cx="28448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1" type="ftr"/>
          </p:nvPr>
        </p:nvSpPr>
        <p:spPr>
          <a:xfrm>
            <a:off x="4165600" y="6243638"/>
            <a:ext cx="38608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5" name="Shape 25"/>
        <p:cNvGrpSpPr/>
        <p:nvPr/>
      </p:nvGrpSpPr>
      <p:grpSpPr>
        <a:xfrm>
          <a:off x="0" y="0"/>
          <a:ext cx="0" cy="0"/>
          <a:chOff x="0" y="0"/>
          <a:chExt cx="0" cy="0"/>
        </a:xfrm>
      </p:grpSpPr>
      <p:sp>
        <p:nvSpPr>
          <p:cNvPr id="26" name="Google Shape;26;p3"/>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7998"/>
              <a:buFont typeface="Calibri"/>
              <a:buNone/>
              <a:defRPr sz="799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Autofit/>
          </a:bodyPr>
          <a:lstStyle>
            <a:lvl1pPr lvl="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lvl="1" algn="ctr">
              <a:lnSpc>
                <a:spcPct val="90000"/>
              </a:lnSpc>
              <a:spcBef>
                <a:spcPts val="200"/>
              </a:spcBef>
              <a:spcAft>
                <a:spcPts val="0"/>
              </a:spcAft>
              <a:buSzPts val="2399"/>
              <a:buNone/>
              <a:defRPr sz="2399"/>
            </a:lvl2pPr>
            <a:lvl3pPr lvl="2" algn="ctr">
              <a:lnSpc>
                <a:spcPct val="90000"/>
              </a:lnSpc>
              <a:spcBef>
                <a:spcPts val="400"/>
              </a:spcBef>
              <a:spcAft>
                <a:spcPts val="0"/>
              </a:spcAft>
              <a:buSzPts val="2399"/>
              <a:buNone/>
              <a:defRPr sz="2399"/>
            </a:lvl3pPr>
            <a:lvl4pPr lvl="3" algn="ctr">
              <a:lnSpc>
                <a:spcPct val="90000"/>
              </a:lnSpc>
              <a:spcBef>
                <a:spcPts val="400"/>
              </a:spcBef>
              <a:spcAft>
                <a:spcPts val="0"/>
              </a:spcAft>
              <a:buSzPts val="1999"/>
              <a:buNone/>
              <a:defRPr sz="1999"/>
            </a:lvl4pPr>
            <a:lvl5pPr lvl="4" algn="ctr">
              <a:lnSpc>
                <a:spcPct val="90000"/>
              </a:lnSpc>
              <a:spcBef>
                <a:spcPts val="400"/>
              </a:spcBef>
              <a:spcAft>
                <a:spcPts val="0"/>
              </a:spcAft>
              <a:buSzPts val="1999"/>
              <a:buNone/>
              <a:defRPr sz="1999"/>
            </a:lvl5pPr>
            <a:lvl6pPr lvl="5" algn="ctr">
              <a:lnSpc>
                <a:spcPct val="90000"/>
              </a:lnSpc>
              <a:spcBef>
                <a:spcPts val="400"/>
              </a:spcBef>
              <a:spcAft>
                <a:spcPts val="0"/>
              </a:spcAft>
              <a:buSzPts val="1999"/>
              <a:buNone/>
              <a:defRPr sz="1999"/>
            </a:lvl6pPr>
            <a:lvl7pPr lvl="6" algn="ctr">
              <a:lnSpc>
                <a:spcPct val="90000"/>
              </a:lnSpc>
              <a:spcBef>
                <a:spcPts val="400"/>
              </a:spcBef>
              <a:spcAft>
                <a:spcPts val="0"/>
              </a:spcAft>
              <a:buSzPts val="1999"/>
              <a:buNone/>
              <a:defRPr sz="1999"/>
            </a:lvl7pPr>
            <a:lvl8pPr lvl="7" algn="ctr">
              <a:lnSpc>
                <a:spcPct val="90000"/>
              </a:lnSpc>
              <a:spcBef>
                <a:spcPts val="400"/>
              </a:spcBef>
              <a:spcAft>
                <a:spcPts val="0"/>
              </a:spcAft>
              <a:buSzPts val="1999"/>
              <a:buNone/>
              <a:defRPr sz="1999"/>
            </a:lvl8pPr>
            <a:lvl9pPr lvl="8" algn="ctr">
              <a:lnSpc>
                <a:spcPct val="90000"/>
              </a:lnSpc>
              <a:spcBef>
                <a:spcPts val="400"/>
              </a:spcBef>
              <a:spcAft>
                <a:spcPts val="400"/>
              </a:spcAft>
              <a:buSzPts val="1999"/>
              <a:buNone/>
              <a:defRPr sz="1999"/>
            </a:lvl9pPr>
          </a:lstStyle>
          <a:p/>
        </p:txBody>
      </p:sp>
      <p:sp>
        <p:nvSpPr>
          <p:cNvPr id="30" name="Google Shape;30;p3"/>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3" name="Google Shape;33;p3"/>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4"/>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4799"/>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7" name="Google Shape;37;p4"/>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0" name="Shape 40"/>
        <p:cNvGrpSpPr/>
        <p:nvPr/>
      </p:nvGrpSpPr>
      <p:grpSpPr>
        <a:xfrm>
          <a:off x="0" y="0"/>
          <a:ext cx="0" cy="0"/>
          <a:chOff x="0" y="0"/>
          <a:chExt cx="0" cy="0"/>
        </a:xfrm>
      </p:grpSpPr>
      <p:sp>
        <p:nvSpPr>
          <p:cNvPr id="41" name="Google Shape;41;p5"/>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7998"/>
              <a:buFont typeface="Calibri"/>
              <a:buNone/>
              <a:defRPr b="0" sz="799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799"/>
              <a:buNone/>
              <a:defRPr sz="1799">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5" name="Google Shape;45;p5"/>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8" name="Google Shape;48;p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6"/>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6"/>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6"/>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7"/>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7"/>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1999"/>
              <a:buNone/>
              <a:defRPr b="0" sz="1999" cap="none">
                <a:solidFill>
                  <a:schemeClr val="dk2"/>
                </a:solidFill>
              </a:defRPr>
            </a:lvl1pPr>
            <a:lvl2pPr indent="-228600" lvl="1" marL="914400" algn="l">
              <a:lnSpc>
                <a:spcPct val="90000"/>
              </a:lnSpc>
              <a:spcBef>
                <a:spcPts val="200"/>
              </a:spcBef>
              <a:spcAft>
                <a:spcPts val="0"/>
              </a:spcAft>
              <a:buSzPts val="1999"/>
              <a:buNone/>
              <a:defRPr b="1" sz="1999"/>
            </a:lvl2pPr>
            <a:lvl3pPr indent="-228600" lvl="2" marL="1371600" algn="l">
              <a:lnSpc>
                <a:spcPct val="90000"/>
              </a:lnSpc>
              <a:spcBef>
                <a:spcPts val="400"/>
              </a:spcBef>
              <a:spcAft>
                <a:spcPts val="0"/>
              </a:spcAft>
              <a:buSzPts val="1799"/>
              <a:buNone/>
              <a:defRPr b="1" sz="1799"/>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9" name="Google Shape;59;p7"/>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7"/>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1999"/>
              <a:buNone/>
              <a:defRPr b="0" sz="1999" cap="none">
                <a:solidFill>
                  <a:schemeClr val="dk2"/>
                </a:solidFill>
              </a:defRPr>
            </a:lvl1pPr>
            <a:lvl2pPr indent="-228600" lvl="1" marL="914400" algn="l">
              <a:lnSpc>
                <a:spcPct val="90000"/>
              </a:lnSpc>
              <a:spcBef>
                <a:spcPts val="200"/>
              </a:spcBef>
              <a:spcAft>
                <a:spcPts val="0"/>
              </a:spcAft>
              <a:buSzPts val="1999"/>
              <a:buNone/>
              <a:defRPr b="1" sz="1999"/>
            </a:lvl2pPr>
            <a:lvl3pPr indent="-228600" lvl="2" marL="1371600" algn="l">
              <a:lnSpc>
                <a:spcPct val="90000"/>
              </a:lnSpc>
              <a:spcBef>
                <a:spcPts val="400"/>
              </a:spcBef>
              <a:spcAft>
                <a:spcPts val="0"/>
              </a:spcAft>
              <a:buSzPts val="1799"/>
              <a:buNone/>
              <a:defRPr b="1" sz="1799"/>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1" name="Google Shape;61;p7"/>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7"/>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8"/>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0" name="Shape 70"/>
        <p:cNvGrpSpPr/>
        <p:nvPr/>
      </p:nvGrpSpPr>
      <p:grpSpPr>
        <a:xfrm>
          <a:off x="0" y="0"/>
          <a:ext cx="0" cy="0"/>
          <a:chOff x="0" y="0"/>
          <a:chExt cx="0" cy="0"/>
        </a:xfrm>
      </p:grpSpPr>
      <p:sp>
        <p:nvSpPr>
          <p:cNvPr id="71" name="Google Shape;71;p9"/>
          <p:cNvSpPr/>
          <p:nvPr/>
        </p:nvSpPr>
        <p:spPr>
          <a:xfrm>
            <a:off x="17"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txBox="1"/>
          <p:nvPr>
            <p:ph type="title"/>
          </p:nvPr>
        </p:nvSpPr>
        <p:spPr>
          <a:xfrm>
            <a:off x="457201" y="594359"/>
            <a:ext cx="3200400" cy="2286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FFFFFF"/>
              </a:buClr>
              <a:buSzPts val="3599"/>
              <a:buFont typeface="Calibri"/>
              <a:buNone/>
              <a:defRPr b="0" sz="3599">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
          <p:cNvSpPr txBox="1"/>
          <p:nvPr>
            <p:ph idx="1" type="body"/>
          </p:nvPr>
        </p:nvSpPr>
        <p:spPr>
          <a:xfrm>
            <a:off x="4800601" y="731520"/>
            <a:ext cx="6492240" cy="52578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5" name="Google Shape;75;p9"/>
          <p:cNvSpPr txBox="1"/>
          <p:nvPr>
            <p:ph idx="2" type="body"/>
          </p:nvPr>
        </p:nvSpPr>
        <p:spPr>
          <a:xfrm>
            <a:off x="457201" y="2926080"/>
            <a:ext cx="3200400" cy="33791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6" name="Google Shape;76;p9"/>
          <p:cNvSpPr txBox="1"/>
          <p:nvPr>
            <p:ph idx="10" type="dt"/>
          </p:nvPr>
        </p:nvSpPr>
        <p:spPr>
          <a:xfrm>
            <a:off x="465512" y="6459787"/>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1" type="ftr"/>
          </p:nvPr>
        </p:nvSpPr>
        <p:spPr>
          <a:xfrm>
            <a:off x="4800600" y="6459787"/>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9" name="Shape 79"/>
        <p:cNvGrpSpPr/>
        <p:nvPr/>
      </p:nvGrpSpPr>
      <p:grpSpPr>
        <a:xfrm>
          <a:off x="0" y="0"/>
          <a:ext cx="0" cy="0"/>
          <a:chOff x="0" y="0"/>
          <a:chExt cx="0" cy="0"/>
        </a:xfrm>
      </p:grpSpPr>
      <p:sp>
        <p:nvSpPr>
          <p:cNvPr id="80" name="Google Shape;80;p10"/>
          <p:cNvSpPr/>
          <p:nvPr/>
        </p:nvSpPr>
        <p:spPr>
          <a:xfrm>
            <a:off x="1"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16"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599"/>
              <a:buFont typeface="Calibri"/>
              <a:buNone/>
              <a:defRPr b="0" sz="3599">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0"/>
          <p:cNvSpPr/>
          <p:nvPr>
            <p:ph idx="2" type="pic"/>
          </p:nvPr>
        </p:nvSpPr>
        <p:spPr>
          <a:xfrm>
            <a:off x="15" y="0"/>
            <a:ext cx="12191985" cy="4915076"/>
          </a:xfrm>
          <a:prstGeom prst="rect">
            <a:avLst/>
          </a:prstGeom>
          <a:blipFill rotWithShape="1">
            <a:blip r:embed="rId2">
              <a:alphaModFix/>
            </a:blip>
            <a:stretch>
              <a:fillRect b="0" l="0" r="0" t="0"/>
            </a:stretch>
          </a:blipFill>
          <a:ln>
            <a:noFill/>
          </a:ln>
        </p:spPr>
        <p:txBody>
          <a:bodyPr anchorCtr="0" anchor="t" bIns="45700" lIns="457200" spcFirstLastPara="1" rIns="0" wrap="square" tIns="457200">
            <a:noAutofit/>
          </a:bodyPr>
          <a:lstStyle>
            <a:lvl1pPr lvl="0" marR="0" rtl="0" algn="l">
              <a:lnSpc>
                <a:spcPct val="90000"/>
              </a:lnSpc>
              <a:spcBef>
                <a:spcPts val="1200"/>
              </a:spcBef>
              <a:spcAft>
                <a:spcPts val="0"/>
              </a:spcAft>
              <a:buClr>
                <a:schemeClr val="accent1"/>
              </a:buClr>
              <a:buSzPts val="3199"/>
              <a:buFont typeface="Calibri"/>
              <a:buNone/>
              <a:defRPr b="0" i="0" sz="3199"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799"/>
              <a:buFont typeface="Calibri"/>
              <a:buNone/>
              <a:defRPr b="0" i="0" sz="2799"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399"/>
              <a:buFont typeface="Calibri"/>
              <a:buNone/>
              <a:defRPr b="0" i="0" sz="2399"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9pPr>
          </a:lstStyle>
          <a:p/>
        </p:txBody>
      </p:sp>
      <p:sp>
        <p:nvSpPr>
          <p:cNvPr id="84" name="Google Shape;84;p1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5" name="Google Shape;85;p10"/>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2"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Clr>
                <a:srgbClr val="3F3F3F"/>
              </a:buClr>
              <a:buSzPts val="4799"/>
              <a:buFont typeface="Calibri"/>
              <a:buNone/>
              <a:defRPr b="0" i="0" sz="4799"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55536" lvl="0" marL="457200" marR="0" rtl="0" algn="l">
              <a:lnSpc>
                <a:spcPct val="90000"/>
              </a:lnSpc>
              <a:spcBef>
                <a:spcPts val="1200"/>
              </a:spcBef>
              <a:spcAft>
                <a:spcPts val="0"/>
              </a:spcAft>
              <a:buClr>
                <a:schemeClr val="accent1"/>
              </a:buClr>
              <a:buSzPts val="1999"/>
              <a:buFont typeface="Calibri"/>
              <a:buChar char=" "/>
              <a:defRPr b="0" i="0" sz="1999" u="none" cap="none" strike="noStrike">
                <a:solidFill>
                  <a:srgbClr val="3F3F3F"/>
                </a:solidFill>
                <a:latin typeface="Calibri"/>
                <a:ea typeface="Calibri"/>
                <a:cs typeface="Calibri"/>
                <a:sym typeface="Calibri"/>
              </a:defRPr>
            </a:lvl1pPr>
            <a:lvl2pPr indent="-342836" lvl="1" marL="914400" marR="0" rtl="0" algn="l">
              <a:lnSpc>
                <a:spcPct val="90000"/>
              </a:lnSpc>
              <a:spcBef>
                <a:spcPts val="200"/>
              </a:spcBef>
              <a:spcAft>
                <a:spcPts val="0"/>
              </a:spcAft>
              <a:buClr>
                <a:schemeClr val="accent1"/>
              </a:buClr>
              <a:buSzPts val="1799"/>
              <a:buFont typeface="Calibri"/>
              <a:buChar char="◦"/>
              <a:defRPr b="0" i="0" sz="1799"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hyperlink" Target="https://clareljones.weebly.com/igcse-income-and-expenditure-vocabulary.html" TargetMode="External"/><Relationship Id="rId5" Type="http://schemas.openxmlformats.org/officeDocument/2006/relationships/hyperlink" Target="https://clareljones.weebly.com/igcse-income-and-expenditure-vocabulary.html" TargetMode="External"/><Relationship Id="rId6" Type="http://schemas.openxmlformats.org/officeDocument/2006/relationships/hyperlink" Target="https://clareljones.weebly.com/igcse-income-and-expenditure-vocabulary.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idx="4294967295" type="body"/>
          </p:nvPr>
        </p:nvSpPr>
        <p:spPr>
          <a:xfrm>
            <a:off x="2365513" y="696843"/>
            <a:ext cx="7772400" cy="1600200"/>
          </a:xfrm>
          <a:prstGeom prst="rect">
            <a:avLst/>
          </a:prstGeom>
          <a:solidFill>
            <a:srgbClr val="99CCFF"/>
          </a:solidFill>
          <a:ln>
            <a:noFill/>
          </a:ln>
        </p:spPr>
        <p:txBody>
          <a:bodyPr anchorCtr="0" anchor="ctr" bIns="45700" lIns="0" spcFirstLastPara="1" rIns="0" wrap="square" tIns="45700">
            <a:noAutofit/>
          </a:bodyPr>
          <a:lstStyle/>
          <a:p>
            <a:pPr indent="-91413" lvl="0" marL="91413" rtl="0" algn="ctr">
              <a:lnSpc>
                <a:spcPct val="90000"/>
              </a:lnSpc>
              <a:spcBef>
                <a:spcPts val="0"/>
              </a:spcBef>
              <a:spcAft>
                <a:spcPts val="0"/>
              </a:spcAft>
              <a:buSzPts val="4000"/>
              <a:buNone/>
            </a:pPr>
            <a:r>
              <a:rPr b="1" i="0" lang="en-US" sz="4000" u="none" cap="none" strike="noStrike">
                <a:solidFill>
                  <a:schemeClr val="accent2"/>
                </a:solidFill>
                <a:latin typeface="Arial"/>
                <a:ea typeface="Arial"/>
                <a:cs typeface="Arial"/>
                <a:sym typeface="Arial"/>
              </a:rPr>
              <a:t>Chapter 17</a:t>
            </a:r>
            <a:endParaRPr/>
          </a:p>
          <a:p>
            <a:pPr indent="-91413" lvl="0" marL="91413" rtl="0" algn="ctr">
              <a:lnSpc>
                <a:spcPct val="90000"/>
              </a:lnSpc>
              <a:spcBef>
                <a:spcPts val="1400"/>
              </a:spcBef>
              <a:spcAft>
                <a:spcPts val="0"/>
              </a:spcAft>
              <a:buSzPts val="4000"/>
              <a:buNone/>
            </a:pPr>
            <a:r>
              <a:rPr b="1" i="0" lang="en-US" sz="4000" u="none" cap="none" strike="noStrike">
                <a:solidFill>
                  <a:schemeClr val="accent2"/>
                </a:solidFill>
                <a:latin typeface="Arial"/>
                <a:ea typeface="Arial"/>
                <a:cs typeface="Arial"/>
                <a:sym typeface="Arial"/>
              </a:rPr>
              <a:t>Households </a:t>
            </a:r>
            <a:endParaRPr b="1" i="0" sz="4000" u="none" cap="none" strike="noStrike">
              <a:solidFill>
                <a:schemeClr val="accen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Image" id="233" name="Google Shape;233;p27"/>
          <p:cNvPicPr preferRelativeResize="0"/>
          <p:nvPr/>
        </p:nvPicPr>
        <p:blipFill rotWithShape="1">
          <a:blip r:embed="rId3">
            <a:alphaModFix/>
          </a:blip>
          <a:srcRect b="0" l="0" r="0" t="0"/>
          <a:stretch/>
        </p:blipFill>
        <p:spPr>
          <a:xfrm>
            <a:off x="2603727" y="26923"/>
            <a:ext cx="6792522" cy="2427196"/>
          </a:xfrm>
          <a:prstGeom prst="rect">
            <a:avLst/>
          </a:prstGeom>
          <a:noFill/>
          <a:ln>
            <a:noFill/>
          </a:ln>
        </p:spPr>
      </p:pic>
      <p:sp>
        <p:nvSpPr>
          <p:cNvPr id="234" name="Google Shape;234;p27"/>
          <p:cNvSpPr txBox="1"/>
          <p:nvPr/>
        </p:nvSpPr>
        <p:spPr>
          <a:xfrm>
            <a:off x="535882" y="2837688"/>
            <a:ext cx="11390966" cy="2313941"/>
          </a:xfrm>
          <a:prstGeom prst="rect">
            <a:avLst/>
          </a:prstGeom>
          <a:noFill/>
          <a:ln>
            <a:noFill/>
          </a:ln>
        </p:spPr>
        <p:txBody>
          <a:bodyPr anchorCtr="0" anchor="t" bIns="45700" lIns="45700" spcFirstLastPara="1" rIns="45700" wrap="square" tIns="45700">
            <a:noAutofit/>
          </a:bodyPr>
          <a:lstStyle/>
          <a:p>
            <a:pPr indent="-133350" lvl="0" marL="120315" marR="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Saving is disposable income that is not spent</a:t>
            </a:r>
            <a:endParaRPr/>
          </a:p>
          <a:p>
            <a:pPr indent="-133350" lvl="0" marL="120315" marR="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The savings ratio is the % of disposable income saved rather than spent e.g. if a person has an annual income of £25,000 and saves £2500 of this, then the savings ratio is 10%</a:t>
            </a:r>
            <a:endParaRPr/>
          </a:p>
          <a:p>
            <a:pPr indent="-133350" lvl="0" marL="120315" marR="0" rtl="0" algn="l">
              <a:lnSpc>
                <a:spcPct val="150000"/>
              </a:lnSpc>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A high savings ratio (other factors remaining equal) lowers consumption and aggregate demand</a:t>
            </a:r>
            <a:endParaRPr/>
          </a:p>
        </p:txBody>
      </p:sp>
      <p:sp>
        <p:nvSpPr>
          <p:cNvPr id="235" name="Google Shape;235;p27"/>
          <p:cNvSpPr txBox="1"/>
          <p:nvPr/>
        </p:nvSpPr>
        <p:spPr>
          <a:xfrm>
            <a:off x="3131623" y="2466833"/>
            <a:ext cx="5928753" cy="35814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Saving is income not spent, or deferred consumption.</a:t>
            </a:r>
            <a:r>
              <a:rPr b="0" lang="en-US" sz="1800">
                <a:solidFill>
                  <a:schemeClr val="dk1"/>
                </a:solidFill>
                <a:latin typeface="Calibri"/>
                <a:ea typeface="Calibri"/>
                <a:cs typeface="Calibri"/>
                <a:sym typeface="Calibri"/>
              </a:rPr>
              <a:t> </a:t>
            </a:r>
            <a:endParaRP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p:nvPr/>
        </p:nvSpPr>
        <p:spPr>
          <a:xfrm>
            <a:off x="342900" y="476240"/>
            <a:ext cx="11506200"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WHY DO PEOPLE SAVE?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People save money because: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For any particular objective eg car/holiday </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For retirement , to supplement the pension  </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For emergencies  Unexpected problems  eg lose jobs </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For Children's education or inheritance  </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Of increasing current  income  with high rate of interest attract to save more.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1" name="Google Shape;241;p28"/>
          <p:cNvGrpSpPr/>
          <p:nvPr/>
        </p:nvGrpSpPr>
        <p:grpSpPr>
          <a:xfrm>
            <a:off x="10813344" y="4647792"/>
            <a:ext cx="1295405" cy="1447804"/>
            <a:chOff x="-2" y="-1"/>
            <a:chExt cx="1295404" cy="1447803"/>
          </a:xfrm>
        </p:grpSpPr>
        <p:sp>
          <p:nvSpPr>
            <p:cNvPr id="242" name="Google Shape;242;p28"/>
            <p:cNvSpPr/>
            <p:nvPr/>
          </p:nvSpPr>
          <p:spPr>
            <a:xfrm>
              <a:off x="-1" y="-1"/>
              <a:ext cx="1295403" cy="1447803"/>
            </a:xfrm>
            <a:custGeom>
              <a:rect b="b" l="l" r="r" t="t"/>
              <a:pathLst>
                <a:path extrusionOk="0" h="21600" w="21600">
                  <a:moveTo>
                    <a:pt x="1350" y="21600"/>
                  </a:moveTo>
                  <a:cubicBezTo>
                    <a:pt x="604" y="21600"/>
                    <a:pt x="0" y="21059"/>
                    <a:pt x="0" y="20392"/>
                  </a:cubicBezTo>
                  <a:cubicBezTo>
                    <a:pt x="0" y="19725"/>
                    <a:pt x="604" y="19184"/>
                    <a:pt x="1350" y="19184"/>
                  </a:cubicBezTo>
                  <a:lnTo>
                    <a:pt x="2700" y="19184"/>
                  </a:lnTo>
                  <a:lnTo>
                    <a:pt x="2700" y="1208"/>
                  </a:lnTo>
                  <a:cubicBezTo>
                    <a:pt x="2700" y="541"/>
                    <a:pt x="3304" y="0"/>
                    <a:pt x="4050" y="0"/>
                  </a:cubicBezTo>
                  <a:lnTo>
                    <a:pt x="20250" y="0"/>
                  </a:lnTo>
                  <a:cubicBezTo>
                    <a:pt x="20996" y="0"/>
                    <a:pt x="21600" y="541"/>
                    <a:pt x="21600" y="1208"/>
                  </a:cubicBezTo>
                  <a:cubicBezTo>
                    <a:pt x="21600" y="1875"/>
                    <a:pt x="20996" y="2416"/>
                    <a:pt x="20250" y="2416"/>
                  </a:cubicBezTo>
                  <a:lnTo>
                    <a:pt x="18900" y="2416"/>
                  </a:lnTo>
                  <a:lnTo>
                    <a:pt x="18900" y="20392"/>
                  </a:lnTo>
                  <a:cubicBezTo>
                    <a:pt x="18900" y="21059"/>
                    <a:pt x="18296" y="21600"/>
                    <a:pt x="17550" y="21600"/>
                  </a:cubicBezTo>
                  <a:close/>
                </a:path>
              </a:pathLst>
            </a:custGeom>
            <a:solidFill>
              <a:srgbClr val="FFCC00"/>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28"/>
            <p:cNvSpPr/>
            <p:nvPr/>
          </p:nvSpPr>
          <p:spPr>
            <a:xfrm>
              <a:off x="-2" y="80963"/>
              <a:ext cx="323852" cy="1366838"/>
            </a:xfrm>
            <a:custGeom>
              <a:rect b="b" l="l" r="r" t="t"/>
              <a:pathLst>
                <a:path extrusionOk="0" h="21600" w="21600">
                  <a:moveTo>
                    <a:pt x="21600" y="0"/>
                  </a:moveTo>
                  <a:cubicBezTo>
                    <a:pt x="21600" y="707"/>
                    <a:pt x="19182" y="1279"/>
                    <a:pt x="16200" y="1279"/>
                  </a:cubicBezTo>
                  <a:cubicBezTo>
                    <a:pt x="14709" y="1279"/>
                    <a:pt x="13500" y="993"/>
                    <a:pt x="13500" y="640"/>
                  </a:cubicBezTo>
                  <a:cubicBezTo>
                    <a:pt x="13500" y="286"/>
                    <a:pt x="14709" y="0"/>
                    <a:pt x="16200" y="0"/>
                  </a:cubicBezTo>
                  <a:close/>
                  <a:moveTo>
                    <a:pt x="10800" y="20321"/>
                  </a:moveTo>
                  <a:cubicBezTo>
                    <a:pt x="10800" y="21027"/>
                    <a:pt x="8382" y="21600"/>
                    <a:pt x="5400" y="21600"/>
                  </a:cubicBezTo>
                  <a:cubicBezTo>
                    <a:pt x="2418" y="21600"/>
                    <a:pt x="0" y="21027"/>
                    <a:pt x="0" y="20321"/>
                  </a:cubicBezTo>
                  <a:cubicBezTo>
                    <a:pt x="0" y="19614"/>
                    <a:pt x="2418" y="19041"/>
                    <a:pt x="5400" y="19041"/>
                  </a:cubicBezTo>
                  <a:cubicBezTo>
                    <a:pt x="6891" y="19041"/>
                    <a:pt x="8100" y="19328"/>
                    <a:pt x="8100" y="19681"/>
                  </a:cubicBezTo>
                  <a:cubicBezTo>
                    <a:pt x="8100" y="20034"/>
                    <a:pt x="6891" y="20321"/>
                    <a:pt x="5400" y="20321"/>
                  </a:cubicBezTo>
                  <a:close/>
                </a:path>
              </a:pathLst>
            </a:custGeom>
            <a:solidFill>
              <a:srgbClr val="000000">
                <a:alpha val="20000"/>
              </a:srgbClr>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28"/>
            <p:cNvSpPr/>
            <p:nvPr/>
          </p:nvSpPr>
          <p:spPr>
            <a:xfrm>
              <a:off x="-1" y="-1"/>
              <a:ext cx="1295403" cy="1447803"/>
            </a:xfrm>
            <a:custGeom>
              <a:rect b="b" l="l" r="r" t="t"/>
              <a:pathLst>
                <a:path extrusionOk="0" h="21600" w="21600">
                  <a:moveTo>
                    <a:pt x="2700" y="19184"/>
                  </a:moveTo>
                  <a:lnTo>
                    <a:pt x="2700" y="1208"/>
                  </a:lnTo>
                  <a:cubicBezTo>
                    <a:pt x="2700" y="541"/>
                    <a:pt x="3304" y="0"/>
                    <a:pt x="4050" y="0"/>
                  </a:cubicBezTo>
                  <a:lnTo>
                    <a:pt x="20250" y="0"/>
                  </a:lnTo>
                  <a:cubicBezTo>
                    <a:pt x="20996" y="0"/>
                    <a:pt x="21600" y="541"/>
                    <a:pt x="21600" y="1208"/>
                  </a:cubicBezTo>
                  <a:cubicBezTo>
                    <a:pt x="21600" y="1875"/>
                    <a:pt x="20996" y="2416"/>
                    <a:pt x="20250" y="2416"/>
                  </a:cubicBezTo>
                  <a:lnTo>
                    <a:pt x="18900" y="2416"/>
                  </a:lnTo>
                  <a:lnTo>
                    <a:pt x="18900" y="20392"/>
                  </a:lnTo>
                  <a:cubicBezTo>
                    <a:pt x="18900" y="21059"/>
                    <a:pt x="18296" y="21600"/>
                    <a:pt x="17550" y="21600"/>
                  </a:cubicBezTo>
                  <a:lnTo>
                    <a:pt x="1350" y="21600"/>
                  </a:lnTo>
                  <a:cubicBezTo>
                    <a:pt x="604" y="21600"/>
                    <a:pt x="0" y="21059"/>
                    <a:pt x="0" y="20392"/>
                  </a:cubicBezTo>
                  <a:cubicBezTo>
                    <a:pt x="0" y="19725"/>
                    <a:pt x="604" y="19184"/>
                    <a:pt x="1350" y="19184"/>
                  </a:cubicBezTo>
                  <a:close/>
                  <a:moveTo>
                    <a:pt x="4050" y="0"/>
                  </a:moveTo>
                  <a:cubicBezTo>
                    <a:pt x="4796" y="0"/>
                    <a:pt x="5400" y="541"/>
                    <a:pt x="5400" y="1208"/>
                  </a:cubicBezTo>
                  <a:cubicBezTo>
                    <a:pt x="5400" y="1875"/>
                    <a:pt x="4796" y="2416"/>
                    <a:pt x="4050" y="2416"/>
                  </a:cubicBezTo>
                  <a:cubicBezTo>
                    <a:pt x="3677" y="2416"/>
                    <a:pt x="3375" y="2145"/>
                    <a:pt x="3375" y="1812"/>
                  </a:cubicBezTo>
                  <a:cubicBezTo>
                    <a:pt x="3375" y="1478"/>
                    <a:pt x="3677" y="1208"/>
                    <a:pt x="4050" y="1208"/>
                  </a:cubicBezTo>
                  <a:lnTo>
                    <a:pt x="5400" y="1208"/>
                  </a:lnTo>
                  <a:moveTo>
                    <a:pt x="18900" y="2416"/>
                  </a:moveTo>
                  <a:lnTo>
                    <a:pt x="4050" y="2416"/>
                  </a:lnTo>
                  <a:moveTo>
                    <a:pt x="1350" y="19184"/>
                  </a:moveTo>
                  <a:cubicBezTo>
                    <a:pt x="1723" y="19184"/>
                    <a:pt x="2025" y="19455"/>
                    <a:pt x="2025" y="19788"/>
                  </a:cubicBezTo>
                  <a:cubicBezTo>
                    <a:pt x="2025" y="20122"/>
                    <a:pt x="1723" y="20392"/>
                    <a:pt x="1350" y="20392"/>
                  </a:cubicBezTo>
                  <a:lnTo>
                    <a:pt x="2700" y="20392"/>
                  </a:lnTo>
                  <a:moveTo>
                    <a:pt x="1350" y="21600"/>
                  </a:moveTo>
                  <a:cubicBezTo>
                    <a:pt x="2096" y="21600"/>
                    <a:pt x="2700" y="21059"/>
                    <a:pt x="2700" y="20392"/>
                  </a:cubicBezTo>
                  <a:lnTo>
                    <a:pt x="2700" y="19184"/>
                  </a:lnTo>
                </a:path>
              </a:pathLst>
            </a:custGeom>
            <a:no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5" name="Google Shape;245;p28"/>
          <p:cNvSpPr txBox="1"/>
          <p:nvPr/>
        </p:nvSpPr>
        <p:spPr>
          <a:xfrm>
            <a:off x="11063601" y="5102454"/>
            <a:ext cx="838201" cy="538481"/>
          </a:xfrm>
          <a:prstGeom prst="rect">
            <a:avLst/>
          </a:prstGeom>
          <a:noFill/>
          <a:ln>
            <a:noFill/>
          </a:ln>
        </p:spPr>
        <p:txBody>
          <a:bodyPr anchorCtr="0" anchor="t" bIns="45700" lIns="45700" spcFirstLastPara="1" rIns="45700" wrap="square" tIns="45700">
            <a:noAutofit/>
          </a:bodyPr>
          <a:lstStyle/>
          <a:p>
            <a:pPr indent="0" lvl="0" marL="0" marR="0" rtl="0" algn="ctr">
              <a:spcBef>
                <a:spcPts val="0"/>
              </a:spcBef>
              <a:spcAft>
                <a:spcPts val="0"/>
              </a:spcAft>
              <a:buNone/>
            </a:pPr>
            <a:r>
              <a:rPr lang="en-US" sz="1200">
                <a:solidFill>
                  <a:schemeClr val="dk1"/>
                </a:solidFill>
                <a:latin typeface="Tahoma"/>
                <a:ea typeface="Tahoma"/>
                <a:cs typeface="Tahoma"/>
                <a:sym typeface="Tahoma"/>
              </a:rPr>
              <a:t>PENSION</a:t>
            </a:r>
            <a:endParaRPr sz="1800">
              <a:solidFill>
                <a:schemeClr val="dk1"/>
              </a:solidFill>
              <a:latin typeface="Times New Roman"/>
              <a:ea typeface="Times New Roman"/>
              <a:cs typeface="Times New Roman"/>
              <a:sym typeface="Times New Roman"/>
            </a:endParaRPr>
          </a:p>
          <a:p>
            <a:pPr indent="0" lvl="0" marL="0" marR="0" rtl="0" algn="ctr">
              <a:spcBef>
                <a:spcPts val="700"/>
              </a:spcBef>
              <a:spcAft>
                <a:spcPts val="0"/>
              </a:spcAft>
              <a:buNone/>
            </a:pPr>
            <a:r>
              <a:rPr lang="en-US" sz="1200">
                <a:solidFill>
                  <a:schemeClr val="dk1"/>
                </a:solidFill>
                <a:latin typeface="Tahoma"/>
                <a:ea typeface="Tahoma"/>
                <a:cs typeface="Tahoma"/>
                <a:sym typeface="Tahoma"/>
              </a:rPr>
              <a:t>SCHEME</a:t>
            </a:r>
            <a:endParaRPr/>
          </a:p>
        </p:txBody>
      </p:sp>
      <p:sp>
        <p:nvSpPr>
          <p:cNvPr id="246" name="Google Shape;246;p28"/>
          <p:cNvSpPr txBox="1"/>
          <p:nvPr/>
        </p:nvSpPr>
        <p:spPr>
          <a:xfrm>
            <a:off x="6601243" y="6375054"/>
            <a:ext cx="2263004" cy="350663"/>
          </a:xfrm>
          <a:prstGeom prst="rect">
            <a:avLst/>
          </a:prstGeom>
          <a:solidFill>
            <a:srgbClr val="C4DB98"/>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For future spending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nvSpPr>
        <p:spPr>
          <a:xfrm>
            <a:off x="199515" y="181268"/>
            <a:ext cx="11930889" cy="563231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What factors affect how much of their income people save?</a:t>
            </a:r>
            <a:endParaRPr/>
          </a:p>
          <a:p>
            <a:pPr indent="-228600" lvl="0" marL="2286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Real interest rate on savings deposits </a:t>
            </a:r>
            <a:r>
              <a:rPr b="1" lang="en-US" sz="2400">
                <a:solidFill>
                  <a:schemeClr val="dk1"/>
                </a:solidFill>
                <a:latin typeface="Arial"/>
                <a:ea typeface="Arial"/>
                <a:cs typeface="Arial"/>
                <a:sym typeface="Arial"/>
              </a:rPr>
              <a:t>may increase saving</a:t>
            </a:r>
            <a:r>
              <a:rPr lang="en-US" sz="2400">
                <a:solidFill>
                  <a:schemeClr val="dk1"/>
                </a:solidFill>
                <a:latin typeface="Arial"/>
                <a:ea typeface="Arial"/>
                <a:cs typeface="Arial"/>
                <a:sym typeface="Arial"/>
              </a:rPr>
              <a:t> </a:t>
            </a:r>
            <a:endParaRPr sz="1800">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Income as incomes increase more proportion is saved (saving ratios) </a:t>
            </a:r>
            <a:endParaRPr sz="1800">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Wealth (easier to save) </a:t>
            </a:r>
            <a:endParaRPr sz="1800">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Expectations of future income and job security / all linked to consumer confidence</a:t>
            </a:r>
            <a:endParaRPr/>
          </a:p>
          <a:p>
            <a:pPr indent="-228600" lvl="0" marL="2286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Availability of credit – borrowing to finance extra spending counts as dis-saving</a:t>
            </a:r>
            <a:endParaRPr/>
          </a:p>
          <a:p>
            <a:pPr indent="-228600" lvl="0" marL="2286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need to save to repay debt </a:t>
            </a:r>
            <a:endParaRPr/>
          </a:p>
          <a:p>
            <a:pPr indent="-228600" lvl="0" marL="2286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The availability of savings institutions such as banks and our trust in those institutions.</a:t>
            </a:r>
            <a:endParaRPr/>
          </a:p>
          <a:p>
            <a:pPr indent="-228600" lvl="0" marL="2286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Age structure – Old (use it to for living standards &amp; Young tend not to save </a:t>
            </a:r>
            <a:endParaRPr sz="1800">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Social attitudes- Some countries held in high esteem others spend most of the income.  </a:t>
            </a:r>
            <a:endParaRPr sz="1800">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Taxation of saving e.g. tax efficient savings schemes and tax relief on occupational pensions such may encourage people to put away more of their disposable income and no tax earned on interest </a:t>
            </a:r>
            <a:endParaRPr sz="2400">
              <a:solidFill>
                <a:schemeClr val="dk1"/>
              </a:solidFill>
            </a:endParaRPr>
          </a:p>
          <a:p>
            <a:pPr indent="0" lvl="0" marL="457200" marR="0" rtl="0" algn="l">
              <a:spcBef>
                <a:spcPts val="0"/>
              </a:spcBef>
              <a:spcAft>
                <a:spcPts val="0"/>
              </a:spcAft>
              <a:buNone/>
            </a:pPr>
            <a:r>
              <a:rPr lang="en-US" sz="2800">
                <a:solidFill>
                  <a:schemeClr val="dk1"/>
                </a:solidFill>
              </a:rPr>
              <a:t>FOR WEDNESDAY CLASS </a:t>
            </a:r>
            <a:r>
              <a:rPr lang="en-US" sz="2400">
                <a:solidFill>
                  <a:schemeClr val="dk1"/>
                </a:solidFill>
                <a:latin typeface="Arial"/>
                <a:ea typeface="Arial"/>
                <a:cs typeface="Arial"/>
                <a:sym typeface="Arial"/>
              </a:rPr>
              <a:t> </a:t>
            </a:r>
            <a:endParaRPr/>
          </a:p>
          <a:p>
            <a:pPr indent="-114300" lvl="0" marL="22860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grpSp>
        <p:nvGrpSpPr>
          <p:cNvPr id="252" name="Google Shape;252;p29"/>
          <p:cNvGrpSpPr/>
          <p:nvPr/>
        </p:nvGrpSpPr>
        <p:grpSpPr>
          <a:xfrm>
            <a:off x="9953033" y="5247292"/>
            <a:ext cx="2177372" cy="1211726"/>
            <a:chOff x="0" y="-1"/>
            <a:chExt cx="2177371" cy="1211725"/>
          </a:xfrm>
        </p:grpSpPr>
        <p:sp>
          <p:nvSpPr>
            <p:cNvPr id="253" name="Google Shape;253;p29"/>
            <p:cNvSpPr/>
            <p:nvPr/>
          </p:nvSpPr>
          <p:spPr>
            <a:xfrm>
              <a:off x="117241" y="-1"/>
              <a:ext cx="2060130" cy="1068875"/>
            </a:xfrm>
            <a:custGeom>
              <a:rect b="b" l="l" r="r" t="t"/>
              <a:pathLst>
                <a:path extrusionOk="0" h="20684" w="20879">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29"/>
            <p:cNvSpPr/>
            <p:nvPr/>
          </p:nvSpPr>
          <p:spPr>
            <a:xfrm>
              <a:off x="247521" y="914247"/>
              <a:ext cx="177801" cy="177801"/>
            </a:xfrm>
            <a:prstGeom prst="ellipse">
              <a:avLst/>
            </a:prstGeom>
            <a:solidFill>
              <a:schemeClr val="accent1"/>
            </a:solidFill>
            <a:ln cap="flat" cmpd="sng" w="9525">
              <a:solidFill>
                <a:srgbClr val="00000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29"/>
            <p:cNvSpPr/>
            <p:nvPr/>
          </p:nvSpPr>
          <p:spPr>
            <a:xfrm>
              <a:off x="98162" y="1048282"/>
              <a:ext cx="118536" cy="118535"/>
            </a:xfrm>
            <a:prstGeom prst="ellipse">
              <a:avLst/>
            </a:prstGeom>
            <a:solidFill>
              <a:schemeClr val="accent1"/>
            </a:solidFill>
            <a:ln cap="flat" cmpd="sng" w="9525">
              <a:solidFill>
                <a:srgbClr val="00000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29"/>
            <p:cNvSpPr/>
            <p:nvPr/>
          </p:nvSpPr>
          <p:spPr>
            <a:xfrm>
              <a:off x="0" y="1152457"/>
              <a:ext cx="59266" cy="59267"/>
            </a:xfrm>
            <a:prstGeom prst="ellipse">
              <a:avLst/>
            </a:prstGeom>
            <a:solidFill>
              <a:schemeClr val="accent1"/>
            </a:solidFill>
            <a:ln cap="flat" cmpd="sng" w="9525">
              <a:solidFill>
                <a:srgbClr val="00000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29"/>
            <p:cNvSpPr/>
            <p:nvPr/>
          </p:nvSpPr>
          <p:spPr>
            <a:xfrm>
              <a:off x="221850" y="54351"/>
              <a:ext cx="1887766" cy="907510"/>
            </a:xfrm>
            <a:custGeom>
              <a:rect b="b" l="l" r="r" t="t"/>
              <a:pathLst>
                <a:path extrusionOk="0" h="21600" w="2160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cap="flat" cmpd="sng" w="9525">
              <a:solidFill>
                <a:srgbClr val="00000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29"/>
            <p:cNvSpPr txBox="1"/>
            <p:nvPr/>
          </p:nvSpPr>
          <p:spPr>
            <a:xfrm>
              <a:off x="402545" y="157662"/>
              <a:ext cx="1343979" cy="693488"/>
            </a:xfrm>
            <a:prstGeom prst="rect">
              <a:avLst/>
            </a:prstGeom>
            <a:noFill/>
            <a:ln>
              <a:noFill/>
            </a:ln>
          </p:spPr>
          <p:txBody>
            <a:bodyPr anchorCtr="0" anchor="t" bIns="45700" lIns="45700" spcFirstLastPara="1" rIns="45700" wrap="square" tIns="45700">
              <a:noAutofit/>
            </a:bodyPr>
            <a:lstStyle/>
            <a:p>
              <a:pPr indent="0" lvl="0" marL="0" marR="0" rtl="0" algn="ctr">
                <a:spcBef>
                  <a:spcPts val="0"/>
                </a:spcBef>
                <a:spcAft>
                  <a:spcPts val="0"/>
                </a:spcAft>
                <a:buNone/>
              </a:pPr>
              <a:r>
                <a:rPr b="1" lang="en-US" sz="1400">
                  <a:solidFill>
                    <a:schemeClr val="dk1"/>
                  </a:solidFill>
                  <a:latin typeface="Times New Roman"/>
                  <a:ea typeface="Times New Roman"/>
                  <a:cs typeface="Times New Roman"/>
                  <a:sym typeface="Times New Roman"/>
                </a:rPr>
                <a:t>New tax-free savings account</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pSp>
        <p:nvGrpSpPr>
          <p:cNvPr id="263" name="Google Shape;263;p30"/>
          <p:cNvGrpSpPr/>
          <p:nvPr/>
        </p:nvGrpSpPr>
        <p:grpSpPr>
          <a:xfrm>
            <a:off x="4394200" y="2336800"/>
            <a:ext cx="2844800" cy="1346200"/>
            <a:chOff x="0" y="0"/>
            <a:chExt cx="2844800" cy="1346200"/>
          </a:xfrm>
        </p:grpSpPr>
        <p:sp>
          <p:nvSpPr>
            <p:cNvPr id="264" name="Google Shape;264;p30"/>
            <p:cNvSpPr/>
            <p:nvPr/>
          </p:nvSpPr>
          <p:spPr>
            <a:xfrm>
              <a:off x="0" y="0"/>
              <a:ext cx="2844800" cy="1346200"/>
            </a:xfrm>
            <a:prstGeom prst="ellipse">
              <a:avLst/>
            </a:prstGeom>
            <a:solidFill>
              <a:schemeClr val="accent1"/>
            </a:solidFill>
            <a:ln cap="flat" cmpd="sng" w="15875">
              <a:solidFill>
                <a:srgbClr val="3D732A"/>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30"/>
            <p:cNvSpPr txBox="1"/>
            <p:nvPr/>
          </p:nvSpPr>
          <p:spPr>
            <a:xfrm>
              <a:off x="416611" y="93980"/>
              <a:ext cx="2011578" cy="1158241"/>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The level of savings is affected by the following factors</a:t>
              </a:r>
              <a:endParaRPr/>
            </a:p>
          </p:txBody>
        </p:sp>
      </p:grpSp>
      <p:grpSp>
        <p:nvGrpSpPr>
          <p:cNvPr id="266" name="Google Shape;266;p30"/>
          <p:cNvGrpSpPr/>
          <p:nvPr/>
        </p:nvGrpSpPr>
        <p:grpSpPr>
          <a:xfrm>
            <a:off x="355600" y="444500"/>
            <a:ext cx="3556000" cy="1803400"/>
            <a:chOff x="0" y="0"/>
            <a:chExt cx="3556000" cy="1803400"/>
          </a:xfrm>
        </p:grpSpPr>
        <p:sp>
          <p:nvSpPr>
            <p:cNvPr id="267" name="Google Shape;267;p30"/>
            <p:cNvSpPr/>
            <p:nvPr/>
          </p:nvSpPr>
          <p:spPr>
            <a:xfrm>
              <a:off x="0" y="0"/>
              <a:ext cx="3556000" cy="1803400"/>
            </a:xfrm>
            <a:prstGeom prst="roundRect">
              <a:avLst>
                <a:gd fmla="val 16667" name="adj"/>
              </a:avLst>
            </a:prstGeom>
            <a:solidFill>
              <a:schemeClr val="accent1"/>
            </a:solidFill>
            <a:ln cap="flat" cmpd="sng" w="15875">
              <a:solidFill>
                <a:srgbClr val="3D732A"/>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30"/>
            <p:cNvSpPr txBox="1"/>
            <p:nvPr/>
          </p:nvSpPr>
          <p:spPr>
            <a:xfrm>
              <a:off x="88034" y="88035"/>
              <a:ext cx="3379932" cy="1691641"/>
            </a:xfrm>
            <a:prstGeom prst="rect">
              <a:avLst/>
            </a:prstGeom>
            <a:noFill/>
            <a:ln>
              <a:noFill/>
            </a:ln>
          </p:spPr>
          <p:txBody>
            <a:bodyPr anchorCtr="0" anchor="t" bIns="45700" lIns="45700" spcFirstLastPara="1" rIns="45700"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Age</a:t>
              </a:r>
              <a:endParaRPr sz="1800">
                <a:solidFill>
                  <a:srgbClr val="FFFFFF"/>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25</a:t>
              </a:r>
              <a:endParaRPr sz="1800">
                <a:solidFill>
                  <a:srgbClr val="FFFFFF"/>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influenced by government support in terms of old-age pensions and health care provision</a:t>
              </a:r>
              <a:r>
                <a:rPr lang="en-US" sz="1800">
                  <a:solidFill>
                    <a:srgbClr val="FFFFFF"/>
                  </a:solidFill>
                  <a:latin typeface="Calibri"/>
                  <a:ea typeface="Calibri"/>
                  <a:cs typeface="Calibri"/>
                  <a:sym typeface="Calibri"/>
                </a:rPr>
                <a:t>.</a:t>
              </a:r>
              <a:endParaRPr/>
            </a:p>
          </p:txBody>
        </p:sp>
      </p:grpSp>
      <p:grpSp>
        <p:nvGrpSpPr>
          <p:cNvPr id="269" name="Google Shape;269;p30"/>
          <p:cNvGrpSpPr/>
          <p:nvPr/>
        </p:nvGrpSpPr>
        <p:grpSpPr>
          <a:xfrm>
            <a:off x="8013700" y="317500"/>
            <a:ext cx="3556000" cy="1803400"/>
            <a:chOff x="0" y="0"/>
            <a:chExt cx="3556000" cy="1803400"/>
          </a:xfrm>
        </p:grpSpPr>
        <p:sp>
          <p:nvSpPr>
            <p:cNvPr id="270" name="Google Shape;270;p30"/>
            <p:cNvSpPr/>
            <p:nvPr/>
          </p:nvSpPr>
          <p:spPr>
            <a:xfrm>
              <a:off x="0" y="0"/>
              <a:ext cx="3556000" cy="1803400"/>
            </a:xfrm>
            <a:prstGeom prst="roundRect">
              <a:avLst>
                <a:gd fmla="val 16667" name="adj"/>
              </a:avLst>
            </a:prstGeom>
            <a:solidFill>
              <a:schemeClr val="accent1"/>
            </a:solidFill>
            <a:ln cap="flat" cmpd="sng" w="15875">
              <a:solidFill>
                <a:srgbClr val="3D732A"/>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30"/>
            <p:cNvSpPr txBox="1"/>
            <p:nvPr/>
          </p:nvSpPr>
          <p:spPr>
            <a:xfrm>
              <a:off x="88034" y="88035"/>
              <a:ext cx="3379932" cy="1691641"/>
            </a:xfrm>
            <a:prstGeom prst="rect">
              <a:avLst/>
            </a:prstGeom>
            <a:noFill/>
            <a:ln>
              <a:noFill/>
            </a:ln>
          </p:spPr>
          <p:txBody>
            <a:bodyPr anchorCtr="0" anchor="t" bIns="45700" lIns="45700" spcFirstLastPara="1" rIns="45700"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 Attitude to saving </a:t>
              </a:r>
              <a:endParaRPr sz="1800">
                <a:solidFill>
                  <a:srgbClr val="FFFFFF"/>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Every person is different </a:t>
              </a:r>
              <a:endParaRPr sz="1800">
                <a:solidFill>
                  <a:srgbClr val="FFFFFF"/>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USA/UK borrow/Credit card to buy  </a:t>
              </a:r>
              <a:endParaRPr sz="1800">
                <a:solidFill>
                  <a:srgbClr val="FFFFFF"/>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Japan/Chinese Less borrowing more saving </a:t>
              </a:r>
              <a:r>
                <a:rPr lang="en-US" sz="1800">
                  <a:solidFill>
                    <a:srgbClr val="FFFFFF"/>
                  </a:solidFill>
                  <a:latin typeface="Calibri"/>
                  <a:ea typeface="Calibri"/>
                  <a:cs typeface="Calibri"/>
                  <a:sym typeface="Calibri"/>
                </a:rPr>
                <a:t>.</a:t>
              </a:r>
              <a:endParaRPr/>
            </a:p>
          </p:txBody>
        </p:sp>
      </p:grpSp>
      <p:grpSp>
        <p:nvGrpSpPr>
          <p:cNvPr id="272" name="Google Shape;272;p30"/>
          <p:cNvGrpSpPr/>
          <p:nvPr/>
        </p:nvGrpSpPr>
        <p:grpSpPr>
          <a:xfrm>
            <a:off x="8255000" y="3873500"/>
            <a:ext cx="3556000" cy="2413000"/>
            <a:chOff x="0" y="0"/>
            <a:chExt cx="3556000" cy="2413000"/>
          </a:xfrm>
        </p:grpSpPr>
        <p:sp>
          <p:nvSpPr>
            <p:cNvPr id="273" name="Google Shape;273;p30"/>
            <p:cNvSpPr/>
            <p:nvPr/>
          </p:nvSpPr>
          <p:spPr>
            <a:xfrm>
              <a:off x="0" y="0"/>
              <a:ext cx="3556000" cy="2413000"/>
            </a:xfrm>
            <a:prstGeom prst="roundRect">
              <a:avLst>
                <a:gd fmla="val 16667" name="adj"/>
              </a:avLst>
            </a:prstGeom>
            <a:solidFill>
              <a:schemeClr val="accent1"/>
            </a:solidFill>
            <a:ln cap="flat" cmpd="sng" w="15875">
              <a:solidFill>
                <a:srgbClr val="3D732A"/>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30"/>
            <p:cNvSpPr txBox="1"/>
            <p:nvPr/>
          </p:nvSpPr>
          <p:spPr>
            <a:xfrm>
              <a:off x="117793" y="117793"/>
              <a:ext cx="3320414" cy="2225041"/>
            </a:xfrm>
            <a:prstGeom prst="rect">
              <a:avLst/>
            </a:prstGeom>
            <a:noFill/>
            <a:ln>
              <a:noFill/>
            </a:ln>
          </p:spPr>
          <p:txBody>
            <a:bodyPr anchorCtr="0" anchor="t" bIns="45700" lIns="45700" spcFirstLastPara="1" rIns="45700"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 Consumer and business confidence  </a:t>
              </a:r>
              <a:endParaRPr sz="1800">
                <a:solidFill>
                  <a:srgbClr val="FFFFFF"/>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Confidence in economy less savings people spend more </a:t>
              </a:r>
              <a:endParaRPr sz="1800">
                <a:solidFill>
                  <a:srgbClr val="FFFFFF"/>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recessions when consumers are feeling less optimistic about the future will save more</a:t>
              </a:r>
              <a:endParaRPr/>
            </a:p>
          </p:txBody>
        </p:sp>
      </p:grpSp>
      <p:grpSp>
        <p:nvGrpSpPr>
          <p:cNvPr id="275" name="Google Shape;275;p30"/>
          <p:cNvGrpSpPr/>
          <p:nvPr/>
        </p:nvGrpSpPr>
        <p:grpSpPr>
          <a:xfrm>
            <a:off x="355600" y="3873499"/>
            <a:ext cx="3959356" cy="3280426"/>
            <a:chOff x="0" y="0"/>
            <a:chExt cx="3959355" cy="3280423"/>
          </a:xfrm>
        </p:grpSpPr>
        <p:sp>
          <p:nvSpPr>
            <p:cNvPr id="276" name="Google Shape;276;p30"/>
            <p:cNvSpPr/>
            <p:nvPr/>
          </p:nvSpPr>
          <p:spPr>
            <a:xfrm>
              <a:off x="0" y="0"/>
              <a:ext cx="3959355" cy="2545300"/>
            </a:xfrm>
            <a:prstGeom prst="roundRect">
              <a:avLst>
                <a:gd fmla="val 16667" name="adj"/>
              </a:avLst>
            </a:prstGeom>
            <a:solidFill>
              <a:schemeClr val="accent1"/>
            </a:solidFill>
            <a:ln cap="flat" cmpd="sng" w="15875">
              <a:solidFill>
                <a:srgbClr val="3D732A"/>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30"/>
            <p:cNvSpPr txBox="1"/>
            <p:nvPr/>
          </p:nvSpPr>
          <p:spPr>
            <a:xfrm>
              <a:off x="124250" y="124250"/>
              <a:ext cx="3710854" cy="3156173"/>
            </a:xfrm>
            <a:prstGeom prst="rect">
              <a:avLst/>
            </a:prstGeom>
            <a:noFill/>
            <a:ln>
              <a:noFill/>
            </a:ln>
          </p:spPr>
          <p:txBody>
            <a:bodyPr anchorCtr="0" anchor="t" bIns="45700" lIns="45700" spcFirstLastPara="1" rIns="45700"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 Interest rates</a:t>
              </a:r>
              <a:endParaRPr sz="1800">
                <a:solidFill>
                  <a:srgbClr val="FFFFFF"/>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⬆interest rates need to pay more on loan thus less to save </a:t>
              </a:r>
              <a:endParaRPr sz="1800">
                <a:solidFill>
                  <a:srgbClr val="FFFFFF"/>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interest rates people with spare cash will save. </a:t>
              </a:r>
              <a:endParaRPr sz="1800">
                <a:solidFill>
                  <a:srgbClr val="FFFFFF"/>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interest rates more spending &amp; low return on saving </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1"/>
          <p:cNvSpPr txBox="1"/>
          <p:nvPr/>
        </p:nvSpPr>
        <p:spPr>
          <a:xfrm>
            <a:off x="314325" y="817275"/>
            <a:ext cx="11560200" cy="37866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US" sz="1800"/>
              <a:t>Investigate the savings ratio of Indonesia  and compare it with other countries, analysing why they are different and considering whether the savings ratios are likely to change in the future.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 See data.oecd.org and data.worldbank.org: search for ‘savings rate’ or ‘gross domestic savings’.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Investigate the levels of borrowing and personal debt in the their own country and compare it with other countries, analysing why they are different and considering whether levels of borrowing and personal debt are likely to change in the future.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See data.oecd.org and search for ‘household debt’. See also www.cityam.com/1411501631/debt-map.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Picture 1" id="288" name="Google Shape;288;p32"/>
          <p:cNvPicPr preferRelativeResize="0"/>
          <p:nvPr/>
        </p:nvPicPr>
        <p:blipFill rotWithShape="1">
          <a:blip r:embed="rId3">
            <a:alphaModFix/>
          </a:blip>
          <a:srcRect b="0" l="0" r="0" t="0"/>
          <a:stretch/>
        </p:blipFill>
        <p:spPr>
          <a:xfrm>
            <a:off x="381000" y="1187450"/>
            <a:ext cx="3200400" cy="3263900"/>
          </a:xfrm>
          <a:prstGeom prst="rect">
            <a:avLst/>
          </a:prstGeom>
          <a:noFill/>
          <a:ln>
            <a:noFill/>
          </a:ln>
        </p:spPr>
      </p:pic>
      <p:sp>
        <p:nvSpPr>
          <p:cNvPr id="289" name="Google Shape;289;p32"/>
          <p:cNvSpPr txBox="1"/>
          <p:nvPr/>
        </p:nvSpPr>
        <p:spPr>
          <a:xfrm>
            <a:off x="3822700" y="309086"/>
            <a:ext cx="7785100" cy="1477328"/>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1800">
                <a:solidFill>
                  <a:schemeClr val="dk1"/>
                </a:solidFill>
                <a:latin typeface="Georgia"/>
                <a:ea typeface="Georgia"/>
                <a:cs typeface="Georgia"/>
                <a:sym typeface="Georgia"/>
              </a:rPr>
              <a:t>Average propensity to save (APS):</a:t>
            </a:r>
            <a:endParaRPr/>
          </a:p>
          <a:p>
            <a:pPr indent="0" lvl="0" marL="0" marR="0" rtl="0" algn="l">
              <a:spcBef>
                <a:spcPts val="0"/>
              </a:spcBef>
              <a:spcAft>
                <a:spcPts val="0"/>
              </a:spcAft>
              <a:buNone/>
            </a:pPr>
            <a:r>
              <a:rPr lang="en-US" sz="1800">
                <a:solidFill>
                  <a:srgbClr val="424142"/>
                </a:solidFill>
                <a:latin typeface="Georgia"/>
                <a:ea typeface="Georgia"/>
                <a:cs typeface="Georgia"/>
                <a:sym typeface="Georgia"/>
              </a:rPr>
              <a:t>The ratio of total saving to total income is called APS. Alternatively, it is that part of total income which is saved.</a:t>
            </a:r>
            <a:endParaRPr/>
          </a:p>
          <a:p>
            <a:pPr indent="0" lvl="0" marL="0" marR="0" rtl="0" algn="l">
              <a:spcBef>
                <a:spcPts val="0"/>
              </a:spcBef>
              <a:spcAft>
                <a:spcPts val="0"/>
              </a:spcAft>
              <a:buNone/>
            </a:pPr>
            <a:r>
              <a:rPr lang="en-US" sz="1800">
                <a:solidFill>
                  <a:srgbClr val="424142"/>
                </a:solidFill>
                <a:latin typeface="Georgia"/>
                <a:ea typeface="Georgia"/>
                <a:cs typeface="Georgia"/>
                <a:sym typeface="Georgia"/>
              </a:rPr>
              <a:t>By dividing total saving (S) with total income (Y), we get APS.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424142"/>
                </a:solidFill>
                <a:latin typeface="Georgia"/>
                <a:ea typeface="Georgia"/>
                <a:cs typeface="Georgia"/>
                <a:sym typeface="Georgia"/>
              </a:rPr>
              <a:t>Thus at $500 we get 30% of saving </a:t>
            </a:r>
            <a:endParaRPr sz="1800">
              <a:solidFill>
                <a:schemeClr val="dk1"/>
              </a:solidFill>
              <a:latin typeface="Calibri"/>
              <a:ea typeface="Calibri"/>
              <a:cs typeface="Calibri"/>
              <a:sym typeface="Calibri"/>
            </a:endParaRPr>
          </a:p>
        </p:txBody>
      </p:sp>
      <p:graphicFrame>
        <p:nvGraphicFramePr>
          <p:cNvPr id="290" name="Google Shape;290;p32"/>
          <p:cNvGraphicFramePr/>
          <p:nvPr/>
        </p:nvGraphicFramePr>
        <p:xfrm>
          <a:off x="3822700" y="1874520"/>
          <a:ext cx="3000000" cy="3000000"/>
        </p:xfrm>
        <a:graphic>
          <a:graphicData uri="http://schemas.openxmlformats.org/drawingml/2006/table">
            <a:tbl>
              <a:tblPr>
                <a:noFill/>
                <a:tableStyleId>{0325A486-FE3F-48B5-83E5-B52345543B26}</a:tableStyleId>
              </a:tblPr>
              <a:tblGrid>
                <a:gridCol w="2032000"/>
                <a:gridCol w="2032000"/>
                <a:gridCol w="2032000"/>
                <a:gridCol w="2032000"/>
              </a:tblGrid>
              <a:tr h="370850">
                <a:tc>
                  <a:txBody>
                    <a:bodyPr/>
                    <a:lstStyle/>
                    <a:p>
                      <a:pPr indent="0" lvl="0" marL="0" marR="0" rtl="0" algn="l">
                        <a:spcBef>
                          <a:spcPts val="0"/>
                        </a:spcBef>
                        <a:spcAft>
                          <a:spcPts val="0"/>
                        </a:spcAft>
                        <a:buNone/>
                      </a:pPr>
                      <a:r>
                        <a:rPr b="1" lang="en-US" sz="1700" u="none" cap="none" strike="noStrike"/>
                        <a:t>Disposable income </a:t>
                      </a:r>
                      <a:endParaRPr/>
                    </a:p>
                  </a:txBody>
                  <a:tcPr marT="45725" marB="45725" marR="45725" marL="45725"/>
                </a:tc>
                <a:tc>
                  <a:txBody>
                    <a:bodyPr/>
                    <a:lstStyle/>
                    <a:p>
                      <a:pPr indent="0" lvl="0" marL="0" marR="0" rtl="0" algn="l">
                        <a:spcBef>
                          <a:spcPts val="0"/>
                        </a:spcBef>
                        <a:spcAft>
                          <a:spcPts val="0"/>
                        </a:spcAft>
                        <a:buNone/>
                      </a:pPr>
                      <a:r>
                        <a:rPr b="1" lang="en-US" sz="1700" u="none" cap="none" strike="noStrike"/>
                        <a:t>Consumption </a:t>
                      </a:r>
                      <a:endParaRPr/>
                    </a:p>
                  </a:txBody>
                  <a:tcPr marT="45725" marB="45725" marR="45725" marL="45725"/>
                </a:tc>
                <a:tc>
                  <a:txBody>
                    <a:bodyPr/>
                    <a:lstStyle/>
                    <a:p>
                      <a:pPr indent="0" lvl="0" marL="0" marR="0" rtl="0" algn="l">
                        <a:spcBef>
                          <a:spcPts val="0"/>
                        </a:spcBef>
                        <a:spcAft>
                          <a:spcPts val="0"/>
                        </a:spcAft>
                        <a:buNone/>
                      </a:pPr>
                      <a:r>
                        <a:rPr b="1" lang="en-US" sz="1700" u="none" cap="none" strike="noStrike"/>
                        <a:t>Saving </a:t>
                      </a:r>
                      <a:endParaRPr/>
                    </a:p>
                  </a:txBody>
                  <a:tcPr marT="45725" marB="45725" marR="45725" marL="45725"/>
                </a:tc>
                <a:tc>
                  <a:txBody>
                    <a:bodyPr/>
                    <a:lstStyle/>
                    <a:p>
                      <a:pPr indent="0" lvl="0" marL="0" marR="0" rtl="0" algn="l">
                        <a:spcBef>
                          <a:spcPts val="0"/>
                        </a:spcBef>
                        <a:spcAft>
                          <a:spcPts val="0"/>
                        </a:spcAft>
                        <a:buNone/>
                      </a:pPr>
                      <a:r>
                        <a:rPr b="1" lang="en-US" sz="1700" u="none" cap="none" strike="noStrike"/>
                        <a:t>APS</a:t>
                      </a:r>
                      <a:endParaRPr/>
                    </a:p>
                  </a:txBody>
                  <a:tcPr marT="45725" marB="45725" marR="45725" marL="45725"/>
                </a:tc>
              </a:tr>
              <a:tr h="370850">
                <a:tc>
                  <a:txBody>
                    <a:bodyPr/>
                    <a:lstStyle/>
                    <a:p>
                      <a:pPr indent="0" lvl="0" marL="0" marR="0" rtl="0" algn="l">
                        <a:spcBef>
                          <a:spcPts val="0"/>
                        </a:spcBef>
                        <a:spcAft>
                          <a:spcPts val="0"/>
                        </a:spcAft>
                        <a:buNone/>
                      </a:pPr>
                      <a:r>
                        <a:rPr lang="en-US" sz="1700" u="none" cap="none" strike="noStrike"/>
                        <a:t>100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120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-20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-0.2</a:t>
                      </a:r>
                      <a:endParaRPr/>
                    </a:p>
                  </a:txBody>
                  <a:tcPr marT="45725" marB="45725" marR="45725" marL="45725"/>
                </a:tc>
              </a:tr>
              <a:tr h="370850">
                <a:tc>
                  <a:txBody>
                    <a:bodyPr/>
                    <a:lstStyle/>
                    <a:p>
                      <a:pPr indent="0" lvl="0" marL="0" marR="0" rtl="0" algn="l">
                        <a:spcBef>
                          <a:spcPts val="0"/>
                        </a:spcBef>
                        <a:spcAft>
                          <a:spcPts val="0"/>
                        </a:spcAft>
                        <a:buNone/>
                      </a:pPr>
                      <a:r>
                        <a:rPr lang="en-US" sz="1700" u="none" cap="none" strike="noStrike"/>
                        <a:t>200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200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0</a:t>
                      </a:r>
                      <a:endParaRPr/>
                    </a:p>
                  </a:txBody>
                  <a:tcPr marT="45725" marB="45725" marR="45725" marL="45725"/>
                </a:tc>
              </a:tr>
              <a:tr h="370850">
                <a:tc>
                  <a:txBody>
                    <a:bodyPr/>
                    <a:lstStyle/>
                    <a:p>
                      <a:pPr indent="0" lvl="0" marL="0" marR="0" rtl="0" algn="l">
                        <a:spcBef>
                          <a:spcPts val="0"/>
                        </a:spcBef>
                        <a:spcAft>
                          <a:spcPts val="0"/>
                        </a:spcAft>
                        <a:buNone/>
                      </a:pPr>
                      <a:r>
                        <a:rPr lang="en-US" sz="1700" u="none" cap="none" strike="noStrike"/>
                        <a:t>300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270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30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0.1</a:t>
                      </a:r>
                      <a:endParaRPr/>
                    </a:p>
                  </a:txBody>
                  <a:tcPr marT="45725" marB="45725" marR="45725" marL="45725"/>
                </a:tc>
              </a:tr>
              <a:tr h="370850">
                <a:tc>
                  <a:txBody>
                    <a:bodyPr/>
                    <a:lstStyle/>
                    <a:p>
                      <a:pPr indent="0" lvl="0" marL="0" marR="0" rtl="0" algn="l">
                        <a:spcBef>
                          <a:spcPts val="0"/>
                        </a:spcBef>
                        <a:spcAft>
                          <a:spcPts val="0"/>
                        </a:spcAft>
                        <a:buNone/>
                      </a:pPr>
                      <a:r>
                        <a:rPr lang="en-US" sz="1700" u="none" cap="none" strike="noStrike"/>
                        <a:t>400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320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60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0.2</a:t>
                      </a:r>
                      <a:endParaRPr/>
                    </a:p>
                  </a:txBody>
                  <a:tcPr marT="45725" marB="45725" marR="45725" marL="45725"/>
                </a:tc>
              </a:tr>
              <a:tr h="370850">
                <a:tc>
                  <a:txBody>
                    <a:bodyPr/>
                    <a:lstStyle/>
                    <a:p>
                      <a:pPr indent="0" lvl="0" marL="0" marR="0" rtl="0" algn="l">
                        <a:spcBef>
                          <a:spcPts val="0"/>
                        </a:spcBef>
                        <a:spcAft>
                          <a:spcPts val="0"/>
                        </a:spcAft>
                        <a:buNone/>
                      </a:pPr>
                      <a:r>
                        <a:rPr lang="en-US" sz="1700" u="none" cap="none" strike="noStrike"/>
                        <a:t>500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350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150</a:t>
                      </a:r>
                      <a:endParaRPr/>
                    </a:p>
                  </a:txBody>
                  <a:tcPr marT="45725" marB="45725" marR="45725" marL="45725"/>
                </a:tc>
                <a:tc>
                  <a:txBody>
                    <a:bodyPr/>
                    <a:lstStyle/>
                    <a:p>
                      <a:pPr indent="0" lvl="0" marL="0" marR="0" rtl="0" algn="l">
                        <a:spcBef>
                          <a:spcPts val="0"/>
                        </a:spcBef>
                        <a:spcAft>
                          <a:spcPts val="0"/>
                        </a:spcAft>
                        <a:buNone/>
                      </a:pPr>
                      <a:r>
                        <a:rPr lang="en-US" sz="1700" u="none" cap="none" strike="noStrike"/>
                        <a:t>0.3</a:t>
                      </a:r>
                      <a:endParaRPr/>
                    </a:p>
                  </a:txBody>
                  <a:tcPr marT="45725" marB="45725" marR="45725" marL="45725"/>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descr="Picture 1" id="295" name="Google Shape;295;p33"/>
          <p:cNvPicPr preferRelativeResize="0"/>
          <p:nvPr/>
        </p:nvPicPr>
        <p:blipFill rotWithShape="1">
          <a:blip r:embed="rId3">
            <a:alphaModFix/>
          </a:blip>
          <a:srcRect b="44444" l="0" r="0" t="27221"/>
          <a:stretch/>
        </p:blipFill>
        <p:spPr>
          <a:xfrm>
            <a:off x="-3" y="698500"/>
            <a:ext cx="12185361" cy="4464001"/>
          </a:xfrm>
          <a:prstGeom prst="rect">
            <a:avLst/>
          </a:prstGeom>
          <a:noFill/>
          <a:ln>
            <a:noFill/>
          </a:ln>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4"/>
          <p:cNvSpPr txBox="1"/>
          <p:nvPr>
            <p:ph idx="4294967295" type="title"/>
          </p:nvPr>
        </p:nvSpPr>
        <p:spPr>
          <a:xfrm>
            <a:off x="4169275" y="-148250"/>
            <a:ext cx="3920700" cy="83340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005037"/>
              </a:buClr>
              <a:buSzPts val="3200"/>
              <a:buFont typeface="Arial"/>
              <a:buNone/>
            </a:pPr>
            <a:r>
              <a:rPr b="1" lang="en-US" sz="3200">
                <a:solidFill>
                  <a:srgbClr val="005037"/>
                </a:solidFill>
                <a:latin typeface="Arial"/>
                <a:ea typeface="Arial"/>
                <a:cs typeface="Arial"/>
                <a:sym typeface="Arial"/>
              </a:rPr>
              <a:t> Borrowing</a:t>
            </a:r>
            <a:endParaRPr/>
          </a:p>
        </p:txBody>
      </p:sp>
      <p:sp>
        <p:nvSpPr>
          <p:cNvPr id="301" name="Google Shape;301;p34"/>
          <p:cNvSpPr txBox="1"/>
          <p:nvPr/>
        </p:nvSpPr>
        <p:spPr>
          <a:xfrm rot="-576189">
            <a:off x="8507540" y="194966"/>
            <a:ext cx="2362201" cy="2952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932">
                <a:solidFill>
                  <a:srgbClr val="0066CC"/>
                </a:solidFill>
                <a:latin typeface="Impact"/>
                <a:ea typeface="Impact"/>
                <a:cs typeface="Impact"/>
                <a:sym typeface="Impact"/>
              </a:rPr>
              <a:t>Personal bank loan</a:t>
            </a:r>
            <a:endParaRPr/>
          </a:p>
        </p:txBody>
      </p:sp>
      <p:sp>
        <p:nvSpPr>
          <p:cNvPr id="302" name="Google Shape;302;p34"/>
          <p:cNvSpPr txBox="1"/>
          <p:nvPr/>
        </p:nvSpPr>
        <p:spPr>
          <a:xfrm rot="329725">
            <a:off x="10291612" y="5708609"/>
            <a:ext cx="1828801" cy="2190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28">
                <a:solidFill>
                  <a:srgbClr val="0066CC"/>
                </a:solidFill>
                <a:latin typeface="Impact"/>
                <a:ea typeface="Impact"/>
                <a:cs typeface="Impact"/>
                <a:sym typeface="Impact"/>
              </a:rPr>
              <a:t>Hire purchase</a:t>
            </a:r>
            <a:endParaRPr/>
          </a:p>
        </p:txBody>
      </p:sp>
      <p:sp>
        <p:nvSpPr>
          <p:cNvPr id="303" name="Google Shape;303;p34"/>
          <p:cNvSpPr txBox="1"/>
          <p:nvPr/>
        </p:nvSpPr>
        <p:spPr>
          <a:xfrm rot="-423049">
            <a:off x="10291378" y="4295905"/>
            <a:ext cx="1828801" cy="2190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28">
                <a:solidFill>
                  <a:srgbClr val="0066CC"/>
                </a:solidFill>
                <a:latin typeface="Impact"/>
                <a:ea typeface="Impact"/>
                <a:cs typeface="Impact"/>
                <a:sym typeface="Impact"/>
              </a:rPr>
              <a:t>Credit cards</a:t>
            </a:r>
            <a:endParaRPr/>
          </a:p>
        </p:txBody>
      </p:sp>
      <p:sp>
        <p:nvSpPr>
          <p:cNvPr id="304" name="Google Shape;304;p34"/>
          <p:cNvSpPr txBox="1"/>
          <p:nvPr/>
        </p:nvSpPr>
        <p:spPr>
          <a:xfrm rot="387759">
            <a:off x="10291379" y="5157905"/>
            <a:ext cx="1828801" cy="2190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428">
                <a:solidFill>
                  <a:srgbClr val="0066CC"/>
                </a:solidFill>
                <a:latin typeface="Impact"/>
                <a:ea typeface="Impact"/>
                <a:cs typeface="Impact"/>
                <a:sym typeface="Impact"/>
              </a:rPr>
              <a:t>Mortgage</a:t>
            </a:r>
            <a:endParaRPr/>
          </a:p>
        </p:txBody>
      </p:sp>
      <p:sp>
        <p:nvSpPr>
          <p:cNvPr id="305" name="Google Shape;305;p34"/>
          <p:cNvSpPr txBox="1"/>
          <p:nvPr/>
        </p:nvSpPr>
        <p:spPr>
          <a:xfrm rot="579979">
            <a:off x="10588727" y="3426328"/>
            <a:ext cx="1524001" cy="2952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932">
                <a:solidFill>
                  <a:srgbClr val="0066CC"/>
                </a:solidFill>
                <a:latin typeface="Impact"/>
                <a:ea typeface="Impact"/>
                <a:cs typeface="Impact"/>
                <a:sym typeface="Impact"/>
              </a:rPr>
              <a:t>Bank overdraft</a:t>
            </a:r>
            <a:endParaRPr/>
          </a:p>
        </p:txBody>
      </p:sp>
      <p:sp>
        <p:nvSpPr>
          <p:cNvPr id="306" name="Google Shape;306;p34"/>
          <p:cNvSpPr txBox="1"/>
          <p:nvPr/>
        </p:nvSpPr>
        <p:spPr>
          <a:xfrm>
            <a:off x="134106" y="3147508"/>
            <a:ext cx="10019272" cy="1158241"/>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A consumer may borrow money to increase their expenditure on goods and services</a:t>
            </a:r>
            <a:endParaRPr/>
          </a:p>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They can then make repayments overtime from future earnings</a:t>
            </a:r>
            <a:endParaRPr/>
          </a:p>
          <a:p>
            <a:pPr indent="0" lvl="0" marL="0" marR="0" rtl="0" algn="l">
              <a:lnSpc>
                <a:spcPct val="150000"/>
              </a:lnSpc>
              <a:spcBef>
                <a:spcPts val="0"/>
              </a:spcBef>
              <a:spcAft>
                <a:spcPts val="0"/>
              </a:spcAft>
              <a:buNone/>
            </a:pPr>
            <a:r>
              <a:rPr lang="en-US" sz="1800">
                <a:solidFill>
                  <a:schemeClr val="dk1"/>
                </a:solidFill>
                <a:latin typeface="Calibri"/>
                <a:ea typeface="Calibri"/>
                <a:cs typeface="Calibri"/>
                <a:sym typeface="Calibri"/>
              </a:rPr>
              <a:t>The total stock of accumulated borrowing by a person is called their personal debt</a:t>
            </a:r>
            <a:endParaRPr/>
          </a:p>
        </p:txBody>
      </p:sp>
      <p:pic>
        <p:nvPicPr>
          <p:cNvPr descr="Image" id="307" name="Google Shape;307;p34"/>
          <p:cNvPicPr preferRelativeResize="0"/>
          <p:nvPr/>
        </p:nvPicPr>
        <p:blipFill rotWithShape="1">
          <a:blip r:embed="rId3">
            <a:alphaModFix/>
          </a:blip>
          <a:srcRect b="0" l="0" r="0" t="0"/>
          <a:stretch/>
        </p:blipFill>
        <p:spPr>
          <a:xfrm>
            <a:off x="4728763" y="1592283"/>
            <a:ext cx="2019301" cy="1442358"/>
          </a:xfrm>
          <a:prstGeom prst="rect">
            <a:avLst/>
          </a:prstGeom>
          <a:noFill/>
          <a:ln>
            <a:noFill/>
          </a:ln>
        </p:spPr>
      </p:pic>
      <p:pic>
        <p:nvPicPr>
          <p:cNvPr descr="Image" id="308" name="Google Shape;308;p34"/>
          <p:cNvPicPr preferRelativeResize="0"/>
          <p:nvPr/>
        </p:nvPicPr>
        <p:blipFill rotWithShape="1">
          <a:blip r:embed="rId4">
            <a:alphaModFix/>
          </a:blip>
          <a:srcRect b="0" l="0" r="0" t="0"/>
          <a:stretch/>
        </p:blipFill>
        <p:spPr>
          <a:xfrm>
            <a:off x="243281" y="354430"/>
            <a:ext cx="4089401" cy="2710689"/>
          </a:xfrm>
          <a:prstGeom prst="rect">
            <a:avLst/>
          </a:prstGeom>
          <a:noFill/>
          <a:ln>
            <a:noFill/>
          </a:ln>
        </p:spPr>
      </p:pic>
      <p:pic>
        <p:nvPicPr>
          <p:cNvPr descr="Image" id="309" name="Google Shape;309;p34"/>
          <p:cNvPicPr preferRelativeResize="0"/>
          <p:nvPr/>
        </p:nvPicPr>
        <p:blipFill rotWithShape="1">
          <a:blip r:embed="rId5">
            <a:alphaModFix/>
          </a:blip>
          <a:srcRect b="7319" l="39014" r="0" t="44122"/>
          <a:stretch/>
        </p:blipFill>
        <p:spPr>
          <a:xfrm>
            <a:off x="6871641" y="835549"/>
            <a:ext cx="5273225" cy="2361670"/>
          </a:xfrm>
          <a:prstGeom prst="rect">
            <a:avLst/>
          </a:prstGeom>
          <a:noFill/>
          <a:ln>
            <a:noFill/>
          </a:ln>
        </p:spPr>
      </p:pic>
      <p:sp>
        <p:nvSpPr>
          <p:cNvPr id="310" name="Google Shape;310;p34"/>
          <p:cNvSpPr/>
          <p:nvPr/>
        </p:nvSpPr>
        <p:spPr>
          <a:xfrm>
            <a:off x="243281" y="4769795"/>
            <a:ext cx="7508033"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Credit cards – (</a:t>
            </a:r>
            <a:r>
              <a:rPr b="1" lang="en-US" sz="1800">
                <a:solidFill>
                  <a:schemeClr val="dk1"/>
                </a:solidFill>
                <a:latin typeface="Calibri"/>
                <a:ea typeface="Calibri"/>
                <a:cs typeface="Calibri"/>
                <a:sym typeface="Calibri"/>
              </a:rPr>
              <a:t>Ways of borrowing)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Credit allows people to purchase goods and services with deferred payment.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'buy now and pay later'. Nil interest or high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Can be very high  35.81%.</a:t>
            </a:r>
            <a:endParaRP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nvSpPr>
        <p:spPr>
          <a:xfrm>
            <a:off x="175214" y="64700"/>
            <a:ext cx="11938400" cy="6001643"/>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Factors that affect the level of borrowing in an economy include the following:</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Availability of funds (interest rates)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Banks and other financial institutions lend money.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central bank of a country controls the amount of founds in an economy</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Central sets cash reserve ratio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 decrease or increase in the cash reserve rate ratio will effect funds are available for lending.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Consumer confidence: </a:t>
            </a:r>
            <a:endParaRPr/>
          </a:p>
          <a:p>
            <a:pPr indent="-228600" lvl="0" marL="2286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How confident people feel about financial situation in the future may affect borrowing, too. For example, if they think that prices will rise (inflation) in the future, they might borrow now, so that they can make big purchases.</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Wealth</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Wealth of a person may affect their level of borrowing (less wealthy customers have a higher risk of defaulting on the loan (being unable to repay their borrowing).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 avoid bad debts (debts that cannot be repaid), banks often make sure that they have some guarantee of getting their money back.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Use of  </a:t>
            </a:r>
            <a:r>
              <a:rPr b="1" lang="en-US" sz="1800">
                <a:solidFill>
                  <a:schemeClr val="dk1"/>
                </a:solidFill>
                <a:latin typeface="Calibri"/>
                <a:ea typeface="Calibri"/>
                <a:cs typeface="Calibri"/>
                <a:sym typeface="Calibri"/>
              </a:rPr>
              <a:t>collateral</a:t>
            </a:r>
            <a:r>
              <a:rPr lang="en-US" sz="1800">
                <a:solidFill>
                  <a:schemeClr val="dk1"/>
                </a:solidFill>
                <a:latin typeface="Calibri"/>
                <a:ea typeface="Calibri"/>
                <a:cs typeface="Calibri"/>
                <a:sym typeface="Calibri"/>
              </a:rPr>
              <a:t> (security)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Social attitudes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Countries have different attitude towards debt and some groups within countries  may differ as well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35"/>
          <p:cNvSpPr txBox="1"/>
          <p:nvPr/>
        </p:nvSpPr>
        <p:spPr>
          <a:xfrm>
            <a:off x="175214" y="6259285"/>
            <a:ext cx="11824710" cy="36933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http://www.theasianbanker.com/updates-and-articles/household-debt-highest-in-australia,-while-china-sees-fastest-growth</a:t>
            </a:r>
            <a:endParaRPr b="0" i="0" sz="1800" u="none" cap="none" strike="noStrike">
              <a:solidFill>
                <a:srgbClr val="000000"/>
              </a:solidFill>
              <a:latin typeface="Calibri"/>
              <a:ea typeface="Calibri"/>
              <a:cs typeface="Calibri"/>
              <a:sym typeface="Calibri"/>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nvSpPr>
        <p:spPr>
          <a:xfrm>
            <a:off x="387531" y="446386"/>
            <a:ext cx="11416938" cy="421894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2100">
                <a:solidFill>
                  <a:srgbClr val="333333"/>
                </a:solidFill>
                <a:latin typeface="Calibri"/>
                <a:ea typeface="Calibri"/>
                <a:cs typeface="Calibri"/>
                <a:sym typeface="Calibri"/>
              </a:rPr>
              <a:t>Why is household debt higher in Denmark than in other countries?</a:t>
            </a:r>
            <a:endParaRPr/>
          </a:p>
          <a:p>
            <a:pPr indent="-228599" lvl="0" marL="228599" marR="0" rtl="0" algn="l">
              <a:spcBef>
                <a:spcPts val="0"/>
              </a:spcBef>
              <a:spcAft>
                <a:spcPts val="0"/>
              </a:spcAft>
              <a:buClr>
                <a:srgbClr val="333333"/>
              </a:buClr>
              <a:buSzPts val="2100"/>
              <a:buFont typeface="Calibri"/>
              <a:buChar char="•"/>
            </a:pPr>
            <a:r>
              <a:rPr lang="en-US" sz="2100">
                <a:solidFill>
                  <a:srgbClr val="333333"/>
                </a:solidFill>
                <a:latin typeface="Calibri"/>
                <a:ea typeface="Calibri"/>
                <a:cs typeface="Calibri"/>
                <a:sym typeface="Calibri"/>
              </a:rPr>
              <a:t>The main reason why households raise debt is that they buy homes or consumer durables, such as cars. </a:t>
            </a:r>
            <a:endParaRPr/>
          </a:p>
          <a:p>
            <a:pPr indent="0" lvl="0" marL="0" marR="0" rtl="0" algn="l">
              <a:spcBef>
                <a:spcPts val="0"/>
              </a:spcBef>
              <a:spcAft>
                <a:spcPts val="0"/>
              </a:spcAft>
              <a:buNone/>
            </a:pPr>
            <a:r>
              <a:rPr b="1" lang="en-US" sz="2100">
                <a:solidFill>
                  <a:srgbClr val="333333"/>
                </a:solidFill>
                <a:latin typeface="Calibri"/>
                <a:ea typeface="Calibri"/>
                <a:cs typeface="Calibri"/>
                <a:sym typeface="Calibri"/>
              </a:rPr>
              <a:t>A well-developed financial system</a:t>
            </a:r>
            <a:endParaRPr/>
          </a:p>
          <a:p>
            <a:pPr indent="-228599" lvl="0" marL="228599" marR="0" rtl="0" algn="l">
              <a:spcBef>
                <a:spcPts val="0"/>
              </a:spcBef>
              <a:spcAft>
                <a:spcPts val="0"/>
              </a:spcAft>
              <a:buClr>
                <a:srgbClr val="333333"/>
              </a:buClr>
              <a:buSzPts val="2100"/>
              <a:buFont typeface="Calibri"/>
              <a:buChar char="•"/>
            </a:pPr>
            <a:r>
              <a:rPr lang="en-US" sz="2100">
                <a:solidFill>
                  <a:srgbClr val="333333"/>
                </a:solidFill>
                <a:latin typeface="Calibri"/>
                <a:ea typeface="Calibri"/>
                <a:cs typeface="Calibri"/>
                <a:sym typeface="Calibri"/>
              </a:rPr>
              <a:t>Households' access to mortgage their wealth varies considerably across countries. Compared with other countries, it is relatively easy and inexpensive to borrow against wealth in Denmark. </a:t>
            </a:r>
            <a:endParaRPr/>
          </a:p>
          <a:p>
            <a:pPr indent="-228599" lvl="0" marL="228599" marR="0" rtl="0" algn="l">
              <a:spcBef>
                <a:spcPts val="0"/>
              </a:spcBef>
              <a:spcAft>
                <a:spcPts val="0"/>
              </a:spcAft>
              <a:buClr>
                <a:srgbClr val="333333"/>
              </a:buClr>
              <a:buSzPts val="2100"/>
              <a:buFont typeface="Calibri"/>
              <a:buChar char="•"/>
            </a:pPr>
            <a:r>
              <a:rPr lang="en-US" sz="2100">
                <a:solidFill>
                  <a:srgbClr val="333333"/>
                </a:solidFill>
                <a:latin typeface="Calibri"/>
                <a:ea typeface="Calibri"/>
                <a:cs typeface="Calibri"/>
                <a:sym typeface="Calibri"/>
              </a:rPr>
              <a:t>One of the reasons is that Denmark has a very well-developed financial system. For example, </a:t>
            </a:r>
            <a:endParaRPr/>
          </a:p>
          <a:p>
            <a:pPr indent="0" lvl="0" marL="0" marR="0" rtl="0" algn="l">
              <a:spcBef>
                <a:spcPts val="0"/>
              </a:spcBef>
              <a:spcAft>
                <a:spcPts val="0"/>
              </a:spcAft>
              <a:buNone/>
            </a:pPr>
            <a:r>
              <a:rPr b="1" lang="en-US" sz="2100">
                <a:solidFill>
                  <a:srgbClr val="333333"/>
                </a:solidFill>
                <a:latin typeface="Calibri"/>
                <a:ea typeface="Calibri"/>
                <a:cs typeface="Calibri"/>
                <a:sym typeface="Calibri"/>
              </a:rPr>
              <a:t>Large pension wealth</a:t>
            </a:r>
            <a:endParaRPr/>
          </a:p>
          <a:p>
            <a:pPr indent="-228599" lvl="0" marL="228599" marR="0" rtl="0" algn="l">
              <a:spcBef>
                <a:spcPts val="0"/>
              </a:spcBef>
              <a:spcAft>
                <a:spcPts val="0"/>
              </a:spcAft>
              <a:buClr>
                <a:srgbClr val="333333"/>
              </a:buClr>
              <a:buSzPts val="2100"/>
              <a:buFont typeface="Calibri"/>
              <a:buChar char="•"/>
            </a:pPr>
            <a:r>
              <a:rPr lang="en-US" sz="2100">
                <a:solidFill>
                  <a:srgbClr val="333333"/>
                </a:solidFill>
                <a:latin typeface="Calibri"/>
                <a:ea typeface="Calibri"/>
                <a:cs typeface="Calibri"/>
                <a:sym typeface="Calibri"/>
              </a:rPr>
              <a:t>Danish households differ from households in most other countries in that they have very large pension wealth. </a:t>
            </a:r>
            <a:endParaRPr/>
          </a:p>
          <a:p>
            <a:pPr indent="-228599" lvl="0" marL="228599" marR="0" rtl="0" algn="l">
              <a:spcBef>
                <a:spcPts val="0"/>
              </a:spcBef>
              <a:spcAft>
                <a:spcPts val="0"/>
              </a:spcAft>
              <a:buClr>
                <a:srgbClr val="333333"/>
              </a:buClr>
              <a:buSzPts val="2100"/>
              <a:buFont typeface="Calibri"/>
              <a:buChar char="•"/>
            </a:pPr>
            <a:r>
              <a:rPr lang="en-US" sz="2100">
                <a:solidFill>
                  <a:srgbClr val="333333"/>
                </a:solidFill>
                <a:latin typeface="Calibri"/>
                <a:ea typeface="Calibri"/>
                <a:cs typeface="Calibri"/>
                <a:sym typeface="Calibri"/>
              </a:rPr>
              <a:t>This means that many Danes can look forward to relatively high income after retirement, which reduces their need to be debt-free when they retire.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consumer spending" id="146" name="Google Shape;146;p19"/>
          <p:cNvPicPr preferRelativeResize="0"/>
          <p:nvPr/>
        </p:nvPicPr>
        <p:blipFill rotWithShape="1">
          <a:blip r:embed="rId3">
            <a:alphaModFix/>
          </a:blip>
          <a:srcRect b="0" l="0" r="0" t="0"/>
          <a:stretch/>
        </p:blipFill>
        <p:spPr>
          <a:xfrm>
            <a:off x="8232775" y="0"/>
            <a:ext cx="3810000" cy="2540001"/>
          </a:xfrm>
          <a:prstGeom prst="rect">
            <a:avLst/>
          </a:prstGeom>
          <a:noFill/>
          <a:ln>
            <a:noFill/>
          </a:ln>
        </p:spPr>
      </p:pic>
      <p:sp>
        <p:nvSpPr>
          <p:cNvPr id="147" name="Google Shape;147;p19"/>
          <p:cNvSpPr/>
          <p:nvPr/>
        </p:nvSpPr>
        <p:spPr>
          <a:xfrm>
            <a:off x="966800" y="96201"/>
            <a:ext cx="7150200" cy="108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rgbClr val="222222"/>
                </a:solidFill>
                <a:latin typeface="Rubik"/>
                <a:ea typeface="Rubik"/>
                <a:cs typeface="Rubik"/>
                <a:sym typeface="Rubik"/>
              </a:rPr>
              <a:t>Spending</a:t>
            </a:r>
            <a:r>
              <a:rPr b="0" i="0" lang="en-US" sz="1800" u="none" cap="none" strike="noStrike">
                <a:solidFill>
                  <a:srgbClr val="222222"/>
                </a:solidFill>
                <a:latin typeface="Rubik"/>
                <a:ea typeface="Rubik"/>
                <a:cs typeface="Rubik"/>
                <a:sym typeface="Rubik"/>
              </a:rPr>
              <a:t> to fulfil everyday needs. This private consumption includes both goods and services. Such has food, clothing leisure  &amp; entertainment</a:t>
            </a:r>
            <a:endParaRPr sz="1800">
              <a:solidFill>
                <a:schemeClr val="dk1"/>
              </a:solidFill>
              <a:latin typeface="Calibri"/>
              <a:ea typeface="Calibri"/>
              <a:cs typeface="Calibri"/>
              <a:sym typeface="Calibri"/>
            </a:endParaRPr>
          </a:p>
        </p:txBody>
      </p:sp>
      <p:sp>
        <p:nvSpPr>
          <p:cNvPr id="148" name="Google Shape;148;p19"/>
          <p:cNvSpPr/>
          <p:nvPr/>
        </p:nvSpPr>
        <p:spPr>
          <a:xfrm>
            <a:off x="49212" y="1078130"/>
            <a:ext cx="8067676" cy="535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rgbClr val="0BA5F5"/>
                </a:solidFill>
                <a:hlinkClick r:id="rId4">
                  <a:extLst>
                    <a:ext uri="{A12FA001-AC4F-418D-AE19-62706E023703}">
                      <ahyp:hlinkClr val="tx"/>
                    </a:ext>
                  </a:extLst>
                </a:hlinkClick>
              </a:rPr>
              <a:t>Influence</a:t>
            </a:r>
            <a:r>
              <a:rPr lang="en-US" sz="1800" u="sng">
                <a:solidFill>
                  <a:srgbClr val="0BA5F5"/>
                </a:solidFill>
                <a:latin typeface="Arial"/>
                <a:ea typeface="Arial"/>
                <a:cs typeface="Arial"/>
                <a:sym typeface="Arial"/>
                <a:hlinkClick r:id="rId5">
                  <a:extLst>
                    <a:ext uri="{A12FA001-AC4F-418D-AE19-62706E023703}">
                      <ahyp:hlinkClr val="tx"/>
                    </a:ext>
                  </a:extLst>
                </a:hlinkClick>
              </a:rPr>
              <a:t> on spending </a:t>
            </a:r>
            <a:endParaRPr/>
          </a:p>
          <a:p>
            <a:pPr indent="0" lvl="0" marL="0" marR="0" rtl="0" algn="l">
              <a:spcBef>
                <a:spcPts val="0"/>
              </a:spcBef>
              <a:spcAft>
                <a:spcPts val="0"/>
              </a:spcAft>
              <a:buNone/>
            </a:pPr>
            <a:r>
              <a:t/>
            </a:r>
            <a:endParaRPr sz="1800" u="sng">
              <a:solidFill>
                <a:srgbClr val="0BA5F5"/>
              </a:solidFill>
              <a:latin typeface="Arial"/>
              <a:ea typeface="Arial"/>
              <a:cs typeface="Arial"/>
              <a:sym typeface="Arial"/>
              <a:hlinkClick r:id="rId6">
                <a:extLst>
                  <a:ext uri="{A12FA001-AC4F-418D-AE19-62706E023703}">
                    <ahyp:hlinkClr val="tx"/>
                  </a:ext>
                </a:extLst>
              </a:hlinkClick>
            </a:endParaRPr>
          </a:p>
          <a:p>
            <a:pPr indent="0" lvl="0" marL="0" marR="0" rtl="0" algn="l">
              <a:spcBef>
                <a:spcPts val="0"/>
              </a:spcBef>
              <a:spcAft>
                <a:spcPts val="0"/>
              </a:spcAft>
              <a:buNone/>
            </a:pPr>
            <a:r>
              <a:rPr lang="en-US" sz="1800">
                <a:solidFill>
                  <a:srgbClr val="0BA5F5"/>
                </a:solidFill>
                <a:latin typeface="Arial"/>
                <a:ea typeface="Arial"/>
                <a:cs typeface="Arial"/>
                <a:sym typeface="Arial"/>
              </a:rPr>
              <a:t>Disposable Income </a:t>
            </a:r>
            <a:endParaRPr/>
          </a:p>
          <a:p>
            <a:pPr indent="-285750" lvl="0" marL="285750" marR="0" rtl="0" algn="l">
              <a:spcBef>
                <a:spcPts val="0"/>
              </a:spcBef>
              <a:spcAft>
                <a:spcPts val="0"/>
              </a:spcAft>
              <a:buClr>
                <a:srgbClr val="6B6D74"/>
              </a:buClr>
              <a:buSzPts val="1800"/>
              <a:buFont typeface="Arial"/>
              <a:buChar char="•"/>
            </a:pPr>
            <a:r>
              <a:rPr lang="en-US" sz="1800">
                <a:solidFill>
                  <a:srgbClr val="6B6D74"/>
                </a:solidFill>
                <a:latin typeface="Arial"/>
                <a:ea typeface="Arial"/>
                <a:cs typeface="Arial"/>
                <a:sym typeface="Arial"/>
              </a:rPr>
              <a:t>is the amount of money an individual has to spend on goods and services. </a:t>
            </a:r>
            <a:endParaRPr/>
          </a:p>
          <a:p>
            <a:pPr indent="-285750" lvl="0" marL="285750" marR="0" rtl="0" algn="l">
              <a:spcBef>
                <a:spcPts val="0"/>
              </a:spcBef>
              <a:spcAft>
                <a:spcPts val="0"/>
              </a:spcAft>
              <a:buClr>
                <a:srgbClr val="6B6D74"/>
              </a:buClr>
              <a:buSzPts val="1800"/>
              <a:buFont typeface="Arial"/>
              <a:buChar char="•"/>
            </a:pPr>
            <a:r>
              <a:rPr lang="en-US" sz="1800">
                <a:solidFill>
                  <a:srgbClr val="6B6D74"/>
                </a:solidFill>
                <a:latin typeface="Arial"/>
                <a:ea typeface="Arial"/>
                <a:cs typeface="Arial"/>
                <a:sym typeface="Arial"/>
              </a:rPr>
              <a:t>There is a positive relationship between the level of spending and the amount of income earned; higher levels of disposable income usually lead to higher levels of spending.</a:t>
            </a:r>
            <a:br>
              <a:rPr lang="en-US" sz="1800">
                <a:solidFill>
                  <a:srgbClr val="6B6D74"/>
                </a:solidFill>
                <a:latin typeface="Arial"/>
                <a:ea typeface="Arial"/>
                <a:cs typeface="Arial"/>
                <a:sym typeface="Arial"/>
              </a:rPr>
            </a:br>
            <a:endParaRPr sz="1800">
              <a:solidFill>
                <a:srgbClr val="6B6D74"/>
              </a:solidFill>
              <a:latin typeface="Arial"/>
              <a:ea typeface="Arial"/>
              <a:cs typeface="Arial"/>
              <a:sym typeface="Arial"/>
            </a:endParaRPr>
          </a:p>
          <a:p>
            <a:pPr indent="0" lvl="0" marL="0" marR="0" rtl="0" algn="l">
              <a:spcBef>
                <a:spcPts val="0"/>
              </a:spcBef>
              <a:spcAft>
                <a:spcPts val="0"/>
              </a:spcAft>
              <a:buNone/>
            </a:pPr>
            <a:r>
              <a:rPr lang="en-US" sz="1800">
                <a:solidFill>
                  <a:srgbClr val="0BA5F5"/>
                </a:solidFill>
                <a:latin typeface="Arial"/>
                <a:ea typeface="Arial"/>
                <a:cs typeface="Arial"/>
                <a:sym typeface="Arial"/>
              </a:rPr>
              <a:t>The Wealth Effect</a:t>
            </a:r>
            <a:endParaRPr sz="1800">
              <a:solidFill>
                <a:srgbClr val="6B6D74"/>
              </a:solidFill>
              <a:latin typeface="Arial"/>
              <a:ea typeface="Arial"/>
              <a:cs typeface="Arial"/>
              <a:sym typeface="Arial"/>
            </a:endParaRPr>
          </a:p>
          <a:p>
            <a:pPr indent="-285750" lvl="0" marL="285750" marR="0" rtl="0" algn="l">
              <a:spcBef>
                <a:spcPts val="0"/>
              </a:spcBef>
              <a:spcAft>
                <a:spcPts val="0"/>
              </a:spcAft>
              <a:buClr>
                <a:srgbClr val="6B6D74"/>
              </a:buClr>
              <a:buSzPts val="1800"/>
              <a:buFont typeface="Arial"/>
              <a:buChar char="•"/>
            </a:pPr>
            <a:r>
              <a:rPr lang="en-US" sz="1800">
                <a:solidFill>
                  <a:srgbClr val="6B6D74"/>
                </a:solidFill>
                <a:latin typeface="Arial"/>
                <a:ea typeface="Arial"/>
                <a:cs typeface="Arial"/>
                <a:sym typeface="Arial"/>
              </a:rPr>
              <a:t>Wealth represents the value of a stock of assets</a:t>
            </a:r>
            <a:endParaRPr/>
          </a:p>
          <a:p>
            <a:pPr indent="-285750" lvl="0" marL="285750" marR="0" rtl="0" algn="l">
              <a:spcBef>
                <a:spcPts val="0"/>
              </a:spcBef>
              <a:spcAft>
                <a:spcPts val="0"/>
              </a:spcAft>
              <a:buClr>
                <a:srgbClr val="6B6D74"/>
              </a:buClr>
              <a:buSzPts val="1800"/>
              <a:buFont typeface="Arial"/>
              <a:buChar char="•"/>
            </a:pPr>
            <a:r>
              <a:rPr lang="en-US" sz="1800">
                <a:solidFill>
                  <a:srgbClr val="6B6D74"/>
                </a:solidFill>
                <a:latin typeface="Arial"/>
                <a:ea typeface="Arial"/>
                <a:cs typeface="Arial"/>
                <a:sym typeface="Arial"/>
              </a:rPr>
              <a:t>For most people the majority of their wealth is held </a:t>
            </a:r>
            <a:r>
              <a:rPr b="1" lang="en-US" sz="1800">
                <a:solidFill>
                  <a:srgbClr val="6B6D74"/>
                </a:solidFill>
                <a:latin typeface="Arial"/>
                <a:ea typeface="Arial"/>
                <a:cs typeface="Arial"/>
                <a:sym typeface="Arial"/>
              </a:rPr>
              <a:t>in property, shares in quoted companies on the stock market, savings in banks.</a:t>
            </a:r>
            <a:endParaRPr/>
          </a:p>
          <a:p>
            <a:pPr indent="-285750" lvl="0" marL="285750" marR="0" rtl="0" algn="l">
              <a:spcBef>
                <a:spcPts val="0"/>
              </a:spcBef>
              <a:spcAft>
                <a:spcPts val="0"/>
              </a:spcAft>
              <a:buClr>
                <a:srgbClr val="6B6D74"/>
              </a:buClr>
              <a:buSzPts val="1800"/>
              <a:buFont typeface="Arial"/>
              <a:buChar char="•"/>
            </a:pPr>
            <a:r>
              <a:rPr lang="en-US" sz="1800">
                <a:solidFill>
                  <a:srgbClr val="6B6D74"/>
                </a:solidFill>
                <a:latin typeface="Arial"/>
                <a:ea typeface="Arial"/>
                <a:cs typeface="Arial"/>
                <a:sym typeface="Arial"/>
              </a:rPr>
              <a:t>for example a sustained fall in house prices might cause a decline in personal wealth </a:t>
            </a:r>
            <a:r>
              <a:rPr b="1" lang="en-US" sz="1800">
                <a:solidFill>
                  <a:srgbClr val="6B6D74"/>
                </a:solidFill>
                <a:latin typeface="Arial"/>
                <a:ea typeface="Arial"/>
                <a:cs typeface="Arial"/>
                <a:sym typeface="Arial"/>
              </a:rPr>
              <a:t>and spending </a:t>
            </a:r>
            <a:r>
              <a:rPr lang="en-US" sz="1800">
                <a:solidFill>
                  <a:srgbClr val="6B6D74"/>
                </a:solidFill>
                <a:latin typeface="Arial"/>
                <a:ea typeface="Arial"/>
                <a:cs typeface="Arial"/>
                <a:sym typeface="Arial"/>
              </a:rPr>
              <a:t>as homeowners have less housing equity available to borrow. </a:t>
            </a:r>
            <a:endParaRPr/>
          </a:p>
          <a:p>
            <a:pPr indent="-285750" lvl="0" marL="285750" marR="0" rtl="0" algn="l">
              <a:spcBef>
                <a:spcPts val="0"/>
              </a:spcBef>
              <a:spcAft>
                <a:spcPts val="0"/>
              </a:spcAft>
              <a:buClr>
                <a:srgbClr val="6B6D74"/>
              </a:buClr>
              <a:buSzPts val="1800"/>
              <a:buFont typeface="Arial"/>
              <a:buChar char="•"/>
            </a:pPr>
            <a:r>
              <a:rPr lang="en-US" sz="1800">
                <a:solidFill>
                  <a:srgbClr val="6B6D74"/>
                </a:solidFill>
                <a:latin typeface="Arial"/>
                <a:ea typeface="Arial"/>
                <a:cs typeface="Arial"/>
                <a:sym typeface="Arial"/>
              </a:rPr>
              <a:t>This is sometimes referred to as the negative wealth effect. </a:t>
            </a:r>
            <a:endParaRPr/>
          </a:p>
          <a:p>
            <a:pPr indent="-285750" lvl="0" marL="285750" marR="0" rtl="0" algn="l">
              <a:spcBef>
                <a:spcPts val="0"/>
              </a:spcBef>
              <a:spcAft>
                <a:spcPts val="0"/>
              </a:spcAft>
              <a:buClr>
                <a:srgbClr val="6B6D74"/>
              </a:buClr>
              <a:buSzPts val="1800"/>
              <a:buFont typeface="Arial"/>
              <a:buChar char="•"/>
            </a:pPr>
            <a:r>
              <a:rPr lang="en-US" sz="1800">
                <a:solidFill>
                  <a:srgbClr val="6B6D74"/>
                </a:solidFill>
                <a:latin typeface="Arial"/>
                <a:ea typeface="Arial"/>
                <a:cs typeface="Arial"/>
                <a:sym typeface="Arial"/>
              </a:rPr>
              <a:t>Housing equity is the difference between the market value of property and the outstanding mortgage loan.</a:t>
            </a:r>
            <a:endParaRPr/>
          </a:p>
          <a:p>
            <a:pPr indent="-285750" lvl="0" marL="285750" marR="0" rtl="0" algn="l">
              <a:spcBef>
                <a:spcPts val="0"/>
              </a:spcBef>
              <a:spcAft>
                <a:spcPts val="0"/>
              </a:spcAft>
              <a:buClr>
                <a:srgbClr val="6B6D74"/>
              </a:buClr>
              <a:buSzPts val="1800"/>
              <a:buFont typeface="Arial"/>
              <a:buChar char="•"/>
            </a:pPr>
            <a:r>
              <a:rPr lang="en-US" sz="1800">
                <a:solidFill>
                  <a:srgbClr val="6B6D74"/>
                </a:solidFill>
                <a:latin typeface="Arial"/>
                <a:ea typeface="Arial"/>
                <a:cs typeface="Arial"/>
                <a:sym typeface="Arial"/>
              </a:rPr>
              <a:t>Effects Confidence </a:t>
            </a:r>
            <a:endParaRPr/>
          </a:p>
        </p:txBody>
      </p:sp>
      <p:sp>
        <p:nvSpPr>
          <p:cNvPr id="149" name="Google Shape;149;p19"/>
          <p:cNvSpPr txBox="1"/>
          <p:nvPr/>
        </p:nvSpPr>
        <p:spPr>
          <a:xfrm>
            <a:off x="9223513" y="3548270"/>
            <a:ext cx="2900025" cy="258532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House value of $500,000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Loan of                $250,000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Equity (wealthy)      $250,000</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 Market value.   $300,000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Loan still same  $250,000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Equity (wealth).    $50,000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descr="Picture 1" id="326" name="Google Shape;326;p37"/>
          <p:cNvPicPr preferRelativeResize="0"/>
          <p:nvPr/>
        </p:nvPicPr>
        <p:blipFill rotWithShape="1">
          <a:blip r:embed="rId3">
            <a:alphaModFix/>
          </a:blip>
          <a:srcRect b="0" l="0" r="0" t="0"/>
          <a:stretch/>
        </p:blipFill>
        <p:spPr>
          <a:xfrm>
            <a:off x="139700" y="234964"/>
            <a:ext cx="8100001" cy="4821417"/>
          </a:xfrm>
          <a:prstGeom prst="rect">
            <a:avLst/>
          </a:prstGeom>
          <a:noFill/>
          <a:ln>
            <a:noFill/>
          </a:ln>
        </p:spPr>
      </p:pic>
      <p:sp>
        <p:nvSpPr>
          <p:cNvPr id="327" name="Google Shape;327;p37"/>
          <p:cNvSpPr txBox="1"/>
          <p:nvPr/>
        </p:nvSpPr>
        <p:spPr>
          <a:xfrm>
            <a:off x="2692400" y="6001434"/>
            <a:ext cx="6096000" cy="65024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Monthly Spending in China</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Source: Emerging Consumer Survey 2017</a:t>
            </a:r>
            <a:endParaRPr/>
          </a:p>
        </p:txBody>
      </p:sp>
      <p:sp>
        <p:nvSpPr>
          <p:cNvPr id="328" name="Google Shape;328;p37"/>
          <p:cNvSpPr txBox="1"/>
          <p:nvPr/>
        </p:nvSpPr>
        <p:spPr>
          <a:xfrm>
            <a:off x="8623300" y="396046"/>
            <a:ext cx="3429000" cy="329184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Chinese consumers are shifting their pattern of spending to discretionary items.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They are spending less on housing and food, but more on upgrading </a:t>
            </a:r>
            <a:r>
              <a:rPr b="1" lang="en-US" sz="1800">
                <a:solidFill>
                  <a:schemeClr val="dk1"/>
                </a:solidFill>
                <a:latin typeface="Calibri"/>
                <a:ea typeface="Calibri"/>
                <a:cs typeface="Calibri"/>
                <a:sym typeface="Calibri"/>
              </a:rPr>
              <a:t>their lifestyles, on items such as healthcare, travel and entertainment </a:t>
            </a:r>
            <a:r>
              <a:rPr lang="en-US" sz="1800">
                <a:solidFill>
                  <a:schemeClr val="dk1"/>
                </a:solidFill>
                <a:latin typeface="Calibri"/>
                <a:ea typeface="Calibri"/>
                <a:cs typeface="Calibri"/>
                <a:sym typeface="Calibri"/>
              </a:rPr>
              <a:t>compared to other emerging markets, according to Credit Suisse Research Institute's 7th Emerging Consumer Survey.</a:t>
            </a:r>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idx="4294967295" type="title"/>
          </p:nvPr>
        </p:nvSpPr>
        <p:spPr>
          <a:xfrm>
            <a:off x="0" y="169863"/>
            <a:ext cx="7775575" cy="64293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5037"/>
              </a:buClr>
              <a:buSzPts val="3200"/>
              <a:buFont typeface="Arial"/>
              <a:buNone/>
            </a:pPr>
            <a:r>
              <a:rPr b="1" lang="en-US" sz="3200">
                <a:solidFill>
                  <a:srgbClr val="005037"/>
                </a:solidFill>
                <a:latin typeface="Arial"/>
                <a:ea typeface="Arial"/>
                <a:cs typeface="Arial"/>
                <a:sym typeface="Arial"/>
              </a:rPr>
              <a:t> Expenditure patterns and trends</a:t>
            </a:r>
            <a:endParaRPr/>
          </a:p>
        </p:txBody>
      </p:sp>
      <p:sp>
        <p:nvSpPr>
          <p:cNvPr id="334" name="Google Shape;334;p38"/>
          <p:cNvSpPr txBox="1"/>
          <p:nvPr/>
        </p:nvSpPr>
        <p:spPr>
          <a:xfrm>
            <a:off x="5105401" y="1016757"/>
            <a:ext cx="6756401" cy="447765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There is a close relationship between real income and consumer spending</a:t>
            </a:r>
            <a:endParaRPr/>
          </a:p>
          <a:p>
            <a:pPr indent="0" lvl="0" marL="0" marR="0" rtl="0" algn="l">
              <a:spcBef>
                <a:spcPts val="1000"/>
              </a:spcBef>
              <a:spcAft>
                <a:spcPts val="0"/>
              </a:spcAft>
              <a:buNone/>
            </a:pPr>
            <a:r>
              <a:rPr b="1" lang="en-US" sz="1800">
                <a:solidFill>
                  <a:schemeClr val="dk1"/>
                </a:solidFill>
                <a:latin typeface="Arial"/>
                <a:ea typeface="Arial"/>
                <a:cs typeface="Arial"/>
                <a:sym typeface="Arial"/>
              </a:rPr>
              <a:t>As real incomes have risen </a:t>
            </a:r>
            <a:r>
              <a:rPr b="0" lang="en-US" sz="1800">
                <a:solidFill>
                  <a:schemeClr val="dk1"/>
                </a:solidFill>
                <a:latin typeface="Arial"/>
                <a:ea typeface="Arial"/>
                <a:cs typeface="Arial"/>
                <a:sym typeface="Arial"/>
              </a:rPr>
              <a:t>in many countries, so too has total consumer spending</a:t>
            </a:r>
            <a:endParaRPr/>
          </a:p>
          <a:p>
            <a:pPr indent="0" lvl="0" marL="0" marR="0" rtl="0" algn="l">
              <a:spcBef>
                <a:spcPts val="1800"/>
              </a:spcBef>
              <a:spcAft>
                <a:spcPts val="0"/>
              </a:spcAft>
              <a:buNone/>
            </a:pPr>
            <a:r>
              <a:rPr lang="en-US" sz="1800">
                <a:solidFill>
                  <a:schemeClr val="dk1"/>
                </a:solidFill>
                <a:latin typeface="Arial"/>
                <a:ea typeface="Arial"/>
                <a:cs typeface="Arial"/>
                <a:sym typeface="Arial"/>
              </a:rPr>
              <a:t>Other drivers of change in consumer spending patterns include these factors:</a:t>
            </a:r>
            <a:endParaRPr/>
          </a:p>
          <a:p>
            <a:pPr indent="-285750" lvl="0" marL="285750" marR="0" rtl="0" algn="l">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people are living longer</a:t>
            </a:r>
            <a:endParaRPr/>
          </a:p>
          <a:p>
            <a:pPr indent="-285750" lvl="0" marL="285750" marR="0" rtl="0" algn="l">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they have more leisure time</a:t>
            </a:r>
            <a:endParaRPr/>
          </a:p>
          <a:p>
            <a:pPr indent="-285750" lvl="0" marL="285750" marR="0" rtl="0" algn="l">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they are increasingly health conscious</a:t>
            </a:r>
            <a:endParaRPr/>
          </a:p>
          <a:p>
            <a:pPr indent="-285750" lvl="0" marL="285750" marR="0" rtl="0" algn="l">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there is increasing concern for the environment</a:t>
            </a:r>
            <a:endParaRPr/>
          </a:p>
          <a:p>
            <a:pPr indent="-285750" lvl="0" marL="285750" marR="0" rtl="0" algn="l">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more females have joined the labour force (social attitudes) </a:t>
            </a:r>
            <a:endParaRPr/>
          </a:p>
          <a:p>
            <a:pPr indent="-285750" lvl="0" marL="285750" marR="0" rtl="0" algn="l">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new technologies = new wants</a:t>
            </a:r>
            <a:endParaRPr/>
          </a:p>
        </p:txBody>
      </p:sp>
      <p:pic>
        <p:nvPicPr>
          <p:cNvPr descr="Picture 1" id="335" name="Google Shape;335;p38"/>
          <p:cNvPicPr preferRelativeResize="0"/>
          <p:nvPr/>
        </p:nvPicPr>
        <p:blipFill rotWithShape="1">
          <a:blip r:embed="rId3">
            <a:alphaModFix/>
          </a:blip>
          <a:srcRect b="0" l="0" r="0" t="0"/>
          <a:stretch/>
        </p:blipFill>
        <p:spPr>
          <a:xfrm>
            <a:off x="963613" y="1712914"/>
            <a:ext cx="3743326" cy="2725737"/>
          </a:xfrm>
          <a:prstGeom prst="rect">
            <a:avLst/>
          </a:prstGeom>
          <a:noFill/>
          <a:ln>
            <a:noFill/>
          </a:ln>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descr="Screen Shot 2019-01-31 at 08.59.50.png" id="345" name="Google Shape;345;p40"/>
          <p:cNvPicPr preferRelativeResize="0"/>
          <p:nvPr/>
        </p:nvPicPr>
        <p:blipFill rotWithShape="1">
          <a:blip r:embed="rId3">
            <a:alphaModFix/>
          </a:blip>
          <a:srcRect b="0" l="0" r="0" t="0"/>
          <a:stretch/>
        </p:blipFill>
        <p:spPr>
          <a:xfrm>
            <a:off x="62449" y="-49569"/>
            <a:ext cx="11179994" cy="69571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descr="Screen Shot 2019-01-30 at 15.55.06.png" id="350" name="Google Shape;350;p41"/>
          <p:cNvPicPr preferRelativeResize="0"/>
          <p:nvPr/>
        </p:nvPicPr>
        <p:blipFill rotWithShape="1">
          <a:blip r:embed="rId3">
            <a:alphaModFix/>
          </a:blip>
          <a:srcRect b="0" l="0" r="0" t="0"/>
          <a:stretch/>
        </p:blipFill>
        <p:spPr>
          <a:xfrm>
            <a:off x="1670050" y="422864"/>
            <a:ext cx="8851900" cy="5549901"/>
          </a:xfrm>
          <a:prstGeom prst="rect">
            <a:avLst/>
          </a:prstGeom>
          <a:noFill/>
          <a:ln>
            <a:noFill/>
          </a:ln>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2"/>
          <p:cNvPicPr preferRelativeResize="0"/>
          <p:nvPr/>
        </p:nvPicPr>
        <p:blipFill rotWithShape="1">
          <a:blip r:embed="rId3">
            <a:alphaModFix/>
          </a:blip>
          <a:srcRect b="0" l="0" r="0" t="0"/>
          <a:stretch/>
        </p:blipFill>
        <p:spPr>
          <a:xfrm>
            <a:off x="6530521" y="0"/>
            <a:ext cx="5575300" cy="3771900"/>
          </a:xfrm>
          <a:prstGeom prst="rect">
            <a:avLst/>
          </a:prstGeom>
          <a:noFill/>
          <a:ln>
            <a:noFill/>
          </a:ln>
        </p:spPr>
      </p:pic>
      <p:pic>
        <p:nvPicPr>
          <p:cNvPr id="356" name="Google Shape;356;p42"/>
          <p:cNvPicPr preferRelativeResize="0"/>
          <p:nvPr/>
        </p:nvPicPr>
        <p:blipFill rotWithShape="1">
          <a:blip r:embed="rId4">
            <a:alphaModFix/>
          </a:blip>
          <a:srcRect b="0" l="0" r="0" t="0"/>
          <a:stretch/>
        </p:blipFill>
        <p:spPr>
          <a:xfrm>
            <a:off x="0" y="0"/>
            <a:ext cx="5575300" cy="3771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3"/>
          <p:cNvPicPr preferRelativeResize="0"/>
          <p:nvPr/>
        </p:nvPicPr>
        <p:blipFill rotWithShape="1">
          <a:blip r:embed="rId3">
            <a:alphaModFix/>
          </a:blip>
          <a:srcRect b="0" l="0" r="0" t="0"/>
          <a:stretch/>
        </p:blipFill>
        <p:spPr>
          <a:xfrm>
            <a:off x="2904671" y="1924050"/>
            <a:ext cx="5575300" cy="3771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descr="Screen Shot 2019-01-31 at 10.09.44.png" id="366" name="Google Shape;366;p44"/>
          <p:cNvPicPr preferRelativeResize="0"/>
          <p:nvPr/>
        </p:nvPicPr>
        <p:blipFill rotWithShape="1">
          <a:blip r:embed="rId3">
            <a:alphaModFix/>
          </a:blip>
          <a:srcRect b="0" l="0" r="0" t="0"/>
          <a:stretch/>
        </p:blipFill>
        <p:spPr>
          <a:xfrm>
            <a:off x="347281" y="0"/>
            <a:ext cx="11596776" cy="6659368"/>
          </a:xfrm>
          <a:prstGeom prst="rect">
            <a:avLst/>
          </a:prstGeom>
          <a:noFill/>
          <a:ln>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p:nvPr/>
        </p:nvSpPr>
        <p:spPr>
          <a:xfrm>
            <a:off x="127000" y="378936"/>
            <a:ext cx="11925300"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BA5F5"/>
                </a:solidFill>
                <a:latin typeface="Arial"/>
                <a:ea typeface="Arial"/>
                <a:cs typeface="Arial"/>
                <a:sym typeface="Arial"/>
              </a:rPr>
              <a:t>Consumer Confidence</a:t>
            </a:r>
            <a:r>
              <a:rPr lang="en-US" sz="1800">
                <a:solidFill>
                  <a:srgbClr val="011010"/>
                </a:solidFill>
                <a:latin typeface="Arial"/>
                <a:ea typeface="Arial"/>
                <a:cs typeface="Arial"/>
                <a:sym typeface="Arial"/>
              </a:rPr>
              <a:t> </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for example, fears of rising unemployment and expectations of higher taxes will hit consumer sentiment and spending. </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If you don’t have enough confidence, you are unlikely to go ahead with major purchases such as a new car or kitchen.</a:t>
            </a:r>
            <a:endParaRPr/>
          </a:p>
          <a:p>
            <a:pPr indent="0" lvl="0" marL="0" marR="0" rtl="0" algn="l">
              <a:spcBef>
                <a:spcPts val="0"/>
              </a:spcBef>
              <a:spcAft>
                <a:spcPts val="0"/>
              </a:spcAft>
              <a:buNone/>
            </a:pPr>
            <a:r>
              <a:t/>
            </a:r>
            <a:endParaRPr sz="1800">
              <a:solidFill>
                <a:srgbClr val="0BA5F5"/>
              </a:solidFill>
              <a:latin typeface="Arial"/>
              <a:ea typeface="Arial"/>
              <a:cs typeface="Arial"/>
              <a:sym typeface="Arial"/>
            </a:endParaRPr>
          </a:p>
          <a:p>
            <a:pPr indent="0" lvl="0" marL="0" marR="0" rtl="0" algn="l">
              <a:spcBef>
                <a:spcPts val="0"/>
              </a:spcBef>
              <a:spcAft>
                <a:spcPts val="0"/>
              </a:spcAft>
              <a:buNone/>
            </a:pPr>
            <a:r>
              <a:rPr lang="en-US" sz="1800">
                <a:solidFill>
                  <a:srgbClr val="0BA5F5"/>
                </a:solidFill>
                <a:latin typeface="Arial"/>
                <a:ea typeface="Arial"/>
                <a:cs typeface="Arial"/>
                <a:sym typeface="Arial"/>
              </a:rPr>
              <a:t>Interest Rates </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lower interest rates cuts the cost of paying the debt on a mortgage and increases the effective disposable income of homeowners. </a:t>
            </a:r>
            <a:endParaRPr/>
          </a:p>
          <a:p>
            <a:pPr indent="0" lvl="0" marL="0" marR="0" rtl="0" algn="l">
              <a:spcBef>
                <a:spcPts val="0"/>
              </a:spcBef>
              <a:spcAft>
                <a:spcPts val="0"/>
              </a:spcAft>
              <a:buNone/>
            </a:pPr>
            <a:r>
              <a:t/>
            </a:r>
            <a:endParaRPr sz="1800">
              <a:solidFill>
                <a:srgbClr val="0BA5F5"/>
              </a:solidFill>
              <a:latin typeface="Arial"/>
              <a:ea typeface="Arial"/>
              <a:cs typeface="Arial"/>
              <a:sym typeface="Arial"/>
            </a:endParaRPr>
          </a:p>
          <a:p>
            <a:pPr indent="0" lvl="0" marL="0" marR="0" rtl="0" algn="l">
              <a:spcBef>
                <a:spcPts val="0"/>
              </a:spcBef>
              <a:spcAft>
                <a:spcPts val="0"/>
              </a:spcAft>
              <a:buNone/>
            </a:pPr>
            <a:r>
              <a:rPr lang="en-US" sz="1800">
                <a:solidFill>
                  <a:srgbClr val="0BA5F5"/>
                </a:solidFill>
                <a:latin typeface="Arial"/>
                <a:ea typeface="Arial"/>
                <a:cs typeface="Arial"/>
                <a:sym typeface="Arial"/>
              </a:rPr>
              <a:t>The Distribution of Income</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 Lower income families tend to have a higher propensity to consume than better-off households (who tend to have a higher savings ratio). </a:t>
            </a:r>
            <a:endParaRPr/>
          </a:p>
          <a:p>
            <a:pPr indent="-285750" lvl="0" marL="285750" marR="0" rtl="0" algn="l">
              <a:spcBef>
                <a:spcPts val="0"/>
              </a:spcBef>
              <a:spcAft>
                <a:spcPts val="0"/>
              </a:spcAft>
              <a:buClr>
                <a:srgbClr val="011010"/>
              </a:buClr>
              <a:buSzPts val="1800"/>
              <a:buFont typeface="Arial"/>
              <a:buChar char="•"/>
            </a:pPr>
            <a:r>
              <a:rPr b="1" lang="en-US" sz="1800">
                <a:solidFill>
                  <a:srgbClr val="011010"/>
                </a:solidFill>
                <a:latin typeface="Arial"/>
                <a:ea typeface="Arial"/>
                <a:cs typeface="Arial"/>
                <a:sym typeface="Arial"/>
              </a:rPr>
              <a:t>Thus a redistribution of income towards poorer families may have the effect of boosting total consumer demand.</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Lower income earners spend a greater proportion of their income on food and necessities. </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High income earners spend a lower proportion of their income on food and necessities as they can afford to also buy luxury items.</a:t>
            </a:r>
            <a:endParaRPr/>
          </a:p>
          <a:p>
            <a:pPr indent="0" lvl="0" marL="0" marR="0" rtl="0" algn="l">
              <a:spcBef>
                <a:spcPts val="0"/>
              </a:spcBef>
              <a:spcAft>
                <a:spcPts val="0"/>
              </a:spcAft>
              <a:buNone/>
            </a:pPr>
            <a:r>
              <a:t/>
            </a:r>
            <a:endParaRPr sz="1800">
              <a:solidFill>
                <a:srgbClr val="011010"/>
              </a:solidFill>
              <a:latin typeface="Arial"/>
              <a:ea typeface="Arial"/>
              <a:cs typeface="Arial"/>
              <a:sym typeface="Arial"/>
            </a:endParaRPr>
          </a:p>
          <a:p>
            <a:pPr indent="0" lvl="0" marL="0" marR="0" rtl="0" algn="l">
              <a:spcBef>
                <a:spcPts val="0"/>
              </a:spcBef>
              <a:spcAft>
                <a:spcPts val="0"/>
              </a:spcAft>
              <a:buNone/>
            </a:pPr>
            <a:r>
              <a:rPr lang="en-US" sz="1800">
                <a:solidFill>
                  <a:srgbClr val="011010"/>
                </a:solidFill>
                <a:latin typeface="Arial"/>
                <a:ea typeface="Arial"/>
                <a:cs typeface="Arial"/>
                <a:sym typeface="Arial"/>
              </a:rPr>
              <a:t>Advances in new technology such smart phones, TV’s will encourage to spend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idx="4294967295" type="title"/>
          </p:nvPr>
        </p:nvSpPr>
        <p:spPr>
          <a:xfrm>
            <a:off x="0" y="307975"/>
            <a:ext cx="7775575" cy="1055688"/>
          </a:xfrm>
          <a:prstGeom prst="rect">
            <a:avLst/>
          </a:prstGeom>
          <a:noFill/>
          <a:ln>
            <a:noFill/>
          </a:ln>
        </p:spPr>
        <p:txBody>
          <a:bodyPr anchorCtr="0" anchor="t" bIns="45700" lIns="91425" spcFirstLastPara="1" rIns="91425" wrap="square" tIns="45700">
            <a:noAutofit/>
          </a:bodyPr>
          <a:lstStyle/>
          <a:p>
            <a:pPr indent="0" lvl="0" marL="0" rtl="0" algn="ctr">
              <a:lnSpc>
                <a:spcPct val="85000"/>
              </a:lnSpc>
              <a:spcBef>
                <a:spcPts val="0"/>
              </a:spcBef>
              <a:spcAft>
                <a:spcPts val="0"/>
              </a:spcAft>
              <a:buClr>
                <a:srgbClr val="3F3F3F"/>
              </a:buClr>
              <a:buSzPts val="3200"/>
              <a:buFont typeface="Arial"/>
              <a:buNone/>
            </a:pPr>
            <a:r>
              <a:rPr lang="en-US"/>
              <a:t> </a:t>
            </a:r>
            <a:r>
              <a:rPr lang="en-US">
                <a:solidFill>
                  <a:srgbClr val="005037"/>
                </a:solidFill>
              </a:rPr>
              <a:t>Consumption</a:t>
            </a:r>
            <a:endParaRPr/>
          </a:p>
        </p:txBody>
      </p:sp>
      <p:sp>
        <p:nvSpPr>
          <p:cNvPr id="160" name="Google Shape;160;p21"/>
          <p:cNvSpPr txBox="1"/>
          <p:nvPr/>
        </p:nvSpPr>
        <p:spPr>
          <a:xfrm>
            <a:off x="507999" y="1607587"/>
            <a:ext cx="11430001" cy="77457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more disposable income people have the greater their potential consumer expenditure</a:t>
            </a:r>
            <a:endParaRPr sz="1800">
              <a:solidFill>
                <a:schemeClr val="dk1"/>
              </a:solidFill>
              <a:latin typeface="Times New Roman"/>
              <a:ea typeface="Times New Roman"/>
              <a:cs typeface="Times New Roman"/>
              <a:sym typeface="Times New Roman"/>
            </a:endParaRPr>
          </a:p>
          <a:p>
            <a:pPr indent="0" lvl="0" marL="0" marR="0" rtl="0" algn="l">
              <a:spcBef>
                <a:spcPts val="1000"/>
              </a:spcBef>
              <a:spcAft>
                <a:spcPts val="0"/>
              </a:spcAft>
              <a:buNone/>
            </a:pPr>
            <a:r>
              <a:rPr lang="en-US" sz="1800">
                <a:solidFill>
                  <a:schemeClr val="dk1"/>
                </a:solidFill>
                <a:latin typeface="Arial"/>
                <a:ea typeface="Arial"/>
                <a:cs typeface="Arial"/>
                <a:sym typeface="Arial"/>
              </a:rPr>
              <a:t>People will consume those goods and services that provide them with the most satisfaction or </a:t>
            </a:r>
            <a:r>
              <a:rPr b="1" lang="en-US" sz="1800">
                <a:solidFill>
                  <a:schemeClr val="dk1"/>
                </a:solidFill>
                <a:latin typeface="Arial"/>
                <a:ea typeface="Arial"/>
                <a:cs typeface="Arial"/>
                <a:sym typeface="Arial"/>
              </a:rPr>
              <a:t>utility</a:t>
            </a:r>
            <a:endParaRPr/>
          </a:p>
        </p:txBody>
      </p:sp>
      <p:sp>
        <p:nvSpPr>
          <p:cNvPr id="161" name="Google Shape;161;p21"/>
          <p:cNvSpPr txBox="1"/>
          <p:nvPr/>
        </p:nvSpPr>
        <p:spPr>
          <a:xfrm>
            <a:off x="507999" y="1092200"/>
            <a:ext cx="9447215" cy="75229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People will divide their </a:t>
            </a:r>
            <a:r>
              <a:rPr b="1" lang="en-US" sz="1800">
                <a:solidFill>
                  <a:schemeClr val="dk1"/>
                </a:solidFill>
                <a:latin typeface="Arial"/>
                <a:ea typeface="Arial"/>
                <a:cs typeface="Arial"/>
                <a:sym typeface="Arial"/>
              </a:rPr>
              <a:t>disposable income</a:t>
            </a:r>
            <a:r>
              <a:rPr lang="en-US" sz="1800">
                <a:solidFill>
                  <a:schemeClr val="dk1"/>
                </a:solidFill>
                <a:latin typeface="Arial"/>
                <a:ea typeface="Arial"/>
                <a:cs typeface="Arial"/>
                <a:sym typeface="Arial"/>
              </a:rPr>
              <a:t> between spending and saving</a:t>
            </a:r>
            <a:endParaRPr sz="1800">
              <a:solidFill>
                <a:schemeClr val="dk1"/>
              </a:solidFill>
              <a:latin typeface="Times New Roman"/>
              <a:ea typeface="Times New Roman"/>
              <a:cs typeface="Times New Roman"/>
              <a:sym typeface="Times New Roman"/>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p:nvPr/>
        </p:nvSpPr>
        <p:spPr>
          <a:xfrm>
            <a:off x="279400" y="225842"/>
            <a:ext cx="11671300"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BA5F5"/>
                </a:solidFill>
                <a:latin typeface="Arial"/>
                <a:ea typeface="Arial"/>
                <a:cs typeface="Arial"/>
                <a:sym typeface="Arial"/>
              </a:rPr>
              <a:t>The Propensity to Consume</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What matters is the rate at which consumers increase their spending as income rises. </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This is called the </a:t>
            </a:r>
            <a:r>
              <a:rPr b="1" lang="en-US" sz="1800">
                <a:solidFill>
                  <a:srgbClr val="011010"/>
                </a:solidFill>
                <a:latin typeface="Arial"/>
                <a:ea typeface="Arial"/>
                <a:cs typeface="Arial"/>
                <a:sym typeface="Arial"/>
              </a:rPr>
              <a:t>marginal propensity to consume</a:t>
            </a:r>
            <a:r>
              <a:rPr lang="en-US" sz="1800">
                <a:solidFill>
                  <a:srgbClr val="011010"/>
                </a:solidFill>
                <a:latin typeface="Arial"/>
                <a:ea typeface="Arial"/>
                <a:cs typeface="Arial"/>
                <a:sym typeface="Arial"/>
              </a:rPr>
              <a:t>. </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Say that someone receives extra pay of £2000 in a year and they spend £1500, thus the </a:t>
            </a:r>
            <a:r>
              <a:rPr b="1" lang="en-US" sz="1800">
                <a:solidFill>
                  <a:srgbClr val="011010"/>
                </a:solidFill>
                <a:latin typeface="Arial"/>
                <a:ea typeface="Arial"/>
                <a:cs typeface="Arial"/>
                <a:sym typeface="Arial"/>
              </a:rPr>
              <a:t>marginal propensity to consume </a:t>
            </a:r>
            <a:r>
              <a:rPr lang="en-US" sz="1800">
                <a:solidFill>
                  <a:srgbClr val="011010"/>
                </a:solidFill>
                <a:latin typeface="Arial"/>
                <a:ea typeface="Arial"/>
                <a:cs typeface="Arial"/>
                <a:sym typeface="Arial"/>
              </a:rPr>
              <a:t>is £1500 / £2000 = 0.75. </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The remainder is saved so the </a:t>
            </a:r>
            <a:r>
              <a:rPr b="1" lang="en-US" sz="1800">
                <a:solidFill>
                  <a:srgbClr val="011010"/>
                </a:solidFill>
                <a:latin typeface="Arial"/>
                <a:ea typeface="Arial"/>
                <a:cs typeface="Arial"/>
                <a:sym typeface="Arial"/>
              </a:rPr>
              <a:t>marginal propensity to save</a:t>
            </a:r>
            <a:r>
              <a:rPr lang="en-US" sz="1800">
                <a:solidFill>
                  <a:srgbClr val="011010"/>
                </a:solidFill>
                <a:latin typeface="Arial"/>
                <a:ea typeface="Arial"/>
                <a:cs typeface="Arial"/>
                <a:sym typeface="Arial"/>
              </a:rPr>
              <a:t> is 0.25.</a:t>
            </a:r>
            <a:endParaRPr/>
          </a:p>
          <a:p>
            <a:pPr indent="0" lvl="0" marL="0" marR="0" rtl="0" algn="l">
              <a:spcBef>
                <a:spcPts val="0"/>
              </a:spcBef>
              <a:spcAft>
                <a:spcPts val="0"/>
              </a:spcAft>
              <a:buNone/>
            </a:pPr>
            <a:r>
              <a:t/>
            </a:r>
            <a:endParaRPr i="1" sz="1800">
              <a:solidFill>
                <a:srgbClr val="011010"/>
              </a:solidFill>
              <a:latin typeface="Arial"/>
              <a:ea typeface="Arial"/>
              <a:cs typeface="Arial"/>
              <a:sym typeface="Arial"/>
            </a:endParaRPr>
          </a:p>
          <a:p>
            <a:pPr indent="0" lvl="0" marL="0" marR="0" rtl="0" algn="l">
              <a:spcBef>
                <a:spcPts val="0"/>
              </a:spcBef>
              <a:spcAft>
                <a:spcPts val="0"/>
              </a:spcAft>
              <a:buNone/>
            </a:pPr>
            <a:r>
              <a:rPr i="1" lang="en-US" sz="1800">
                <a:solidFill>
                  <a:srgbClr val="011010"/>
                </a:solidFill>
                <a:latin typeface="Arial"/>
                <a:ea typeface="Arial"/>
                <a:cs typeface="Arial"/>
                <a:sym typeface="Arial"/>
              </a:rPr>
              <a:t>A simple rule to remember is that the marginal propensity to consumer added to the marginal propensity to save must always equal 1.</a:t>
            </a:r>
            <a:endParaRPr sz="1800">
              <a:solidFill>
                <a:srgbClr val="011010"/>
              </a:solidFill>
              <a:latin typeface="Arial"/>
              <a:ea typeface="Arial"/>
              <a:cs typeface="Arial"/>
              <a:sym typeface="Arial"/>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Generally, people on </a:t>
            </a:r>
            <a:r>
              <a:rPr b="1" lang="en-US" sz="1800">
                <a:solidFill>
                  <a:srgbClr val="011010"/>
                </a:solidFill>
                <a:latin typeface="Arial"/>
                <a:ea typeface="Arial"/>
                <a:cs typeface="Arial"/>
                <a:sym typeface="Arial"/>
              </a:rPr>
              <a:t>lower incomes</a:t>
            </a:r>
            <a:r>
              <a:rPr lang="en-US" sz="1800">
                <a:solidFill>
                  <a:srgbClr val="011010"/>
                </a:solidFill>
                <a:latin typeface="Arial"/>
                <a:ea typeface="Arial"/>
                <a:cs typeface="Arial"/>
                <a:sym typeface="Arial"/>
              </a:rPr>
              <a:t> tend to have a </a:t>
            </a:r>
            <a:r>
              <a:rPr b="1" lang="en-US" sz="1800">
                <a:solidFill>
                  <a:srgbClr val="011010"/>
                </a:solidFill>
                <a:latin typeface="Arial"/>
                <a:ea typeface="Arial"/>
                <a:cs typeface="Arial"/>
                <a:sym typeface="Arial"/>
              </a:rPr>
              <a:t>higher propensity to spend. </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This matters when the government announces changes in taxation and the level of welfare benefits. </a:t>
            </a:r>
            <a:endParaRPr/>
          </a:p>
          <a:p>
            <a:pPr indent="-285750" lvl="0" marL="285750" marR="0" rtl="0" algn="l">
              <a:spcBef>
                <a:spcPts val="0"/>
              </a:spcBef>
              <a:spcAft>
                <a:spcPts val="0"/>
              </a:spcAft>
              <a:buClr>
                <a:srgbClr val="011010"/>
              </a:buClr>
              <a:buSzPts val="1800"/>
              <a:buFont typeface="Arial"/>
              <a:buChar char="•"/>
            </a:pPr>
            <a:r>
              <a:rPr lang="en-US" sz="1800">
                <a:solidFill>
                  <a:srgbClr val="011010"/>
                </a:solidFill>
                <a:latin typeface="Arial"/>
                <a:ea typeface="Arial"/>
                <a:cs typeface="Arial"/>
                <a:sym typeface="Arial"/>
              </a:rPr>
              <a:t>A fall in the marginal propensity to spend will cause a lower level of consumption for a given level of income.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nvSpPr>
        <p:spPr>
          <a:xfrm>
            <a:off x="292100" y="172641"/>
            <a:ext cx="11696700" cy="249174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Relationship between Disposable Income and Consumption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People can either spend or save their disposable income.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When people are very poor, they cannot afford to save. All of their disposable income will be spent on buying basic necessities to survive.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When people spend more than their income, they are said to be </a:t>
            </a:r>
            <a:r>
              <a:rPr b="1" lang="en-US" sz="1800">
                <a:solidFill>
                  <a:schemeClr val="dk1"/>
                </a:solidFill>
                <a:latin typeface="Calibri"/>
                <a:ea typeface="Calibri"/>
                <a:cs typeface="Calibri"/>
                <a:sym typeface="Calibri"/>
              </a:rPr>
              <a:t>dissaving.</a:t>
            </a:r>
            <a:r>
              <a:rPr lang="en-US" sz="18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This is because they are either drawing on their past saving or more likely, borrowing other people’s savings.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As income rises people are able, to both spend and save more.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proportion of income which people spend is sometimes referred to as the </a:t>
            </a:r>
            <a:r>
              <a:rPr b="1" lang="en-US" sz="1800">
                <a:solidFill>
                  <a:schemeClr val="dk1"/>
                </a:solidFill>
                <a:latin typeface="Calibri"/>
                <a:ea typeface="Calibri"/>
                <a:cs typeface="Calibri"/>
                <a:sym typeface="Calibri"/>
              </a:rPr>
              <a:t>average propensity to consume (APC).</a:t>
            </a:r>
            <a:r>
              <a:rPr lang="en-US" sz="1800">
                <a:solidFill>
                  <a:schemeClr val="dk1"/>
                </a:solidFill>
                <a:latin typeface="Calibri"/>
                <a:ea typeface="Calibri"/>
                <a:cs typeface="Calibri"/>
                <a:sym typeface="Calibri"/>
              </a:rPr>
              <a:t> It is calculated by dividing consumption by disposable income. </a:t>
            </a:r>
            <a:endParaRPr/>
          </a:p>
        </p:txBody>
      </p:sp>
      <p:graphicFrame>
        <p:nvGraphicFramePr>
          <p:cNvPr id="172" name="Google Shape;172;p23"/>
          <p:cNvGraphicFramePr/>
          <p:nvPr/>
        </p:nvGraphicFramePr>
        <p:xfrm>
          <a:off x="292100" y="2882264"/>
          <a:ext cx="3000000" cy="3000000"/>
        </p:xfrm>
        <a:graphic>
          <a:graphicData uri="http://schemas.openxmlformats.org/drawingml/2006/table">
            <a:tbl>
              <a:tblPr>
                <a:noFill/>
                <a:tableStyleId>{0325A486-FE3F-48B5-83E5-B52345543B26}</a:tableStyleId>
              </a:tblPr>
              <a:tblGrid>
                <a:gridCol w="2628000"/>
                <a:gridCol w="2124000"/>
                <a:gridCol w="1307375"/>
              </a:tblGrid>
              <a:tr h="190500">
                <a:tc>
                  <a:txBody>
                    <a:bodyPr/>
                    <a:lstStyle/>
                    <a:p>
                      <a:pPr indent="0" lvl="0" marL="0" marR="0" rtl="0" algn="l">
                        <a:lnSpc>
                          <a:spcPct val="160000"/>
                        </a:lnSpc>
                        <a:spcBef>
                          <a:spcPts val="0"/>
                        </a:spcBef>
                        <a:spcAft>
                          <a:spcPts val="0"/>
                        </a:spcAft>
                        <a:buNone/>
                      </a:pPr>
                      <a:r>
                        <a:rPr b="1" lang="en-US" sz="1500" u="none" cap="none" strike="noStrike">
                          <a:solidFill>
                            <a:srgbClr val="424142"/>
                          </a:solidFill>
                          <a:latin typeface="Georgia"/>
                          <a:ea typeface="Georgia"/>
                          <a:cs typeface="Georgia"/>
                          <a:sym typeface="Georgia"/>
                        </a:rPr>
                        <a:t>Disposable income ($)</a:t>
                      </a:r>
                      <a:endParaRPr/>
                    </a:p>
                  </a:txBody>
                  <a:tcPr marT="130800" marB="130800" marR="130800" marL="130800">
                    <a:lnL cap="flat" cmpd="sng" w="9525">
                      <a:solidFill>
                        <a:srgbClr val="000000"/>
                      </a:solidFill>
                      <a:prstDash val="solid"/>
                      <a:round/>
                      <a:headEnd len="sm" w="sm" type="none"/>
                      <a:tailEnd len="sm" w="sm" type="none"/>
                    </a:lnL>
                    <a:lnR cap="flat" cmpd="sng" w="12700">
                      <a:solidFill>
                        <a:srgbClr val="EEEEEE"/>
                      </a:solidFill>
                      <a:prstDash val="dot"/>
                      <a:round/>
                      <a:headEnd len="sm" w="sm" type="none"/>
                      <a:tailEnd len="sm" w="sm" type="none"/>
                    </a:lnR>
                    <a:lnT cap="flat" cmpd="sng" w="9525">
                      <a:solidFill>
                        <a:srgbClr val="000000"/>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b="1" lang="en-US" sz="1500" u="none" cap="none" strike="noStrike">
                          <a:solidFill>
                            <a:srgbClr val="424142"/>
                          </a:solidFill>
                          <a:latin typeface="Georgia"/>
                          <a:ea typeface="Georgia"/>
                          <a:cs typeface="Georgia"/>
                          <a:sym typeface="Georgia"/>
                        </a:rPr>
                        <a:t>Consumption ($)</a:t>
                      </a:r>
                      <a:endParaRPr/>
                    </a:p>
                  </a:txBody>
                  <a:tcPr marT="130800" marB="130800" marR="130800" marL="130800">
                    <a:lnL cap="flat" cmpd="sng" w="12700">
                      <a:solidFill>
                        <a:srgbClr val="EEEEEE"/>
                      </a:solidFill>
                      <a:prstDash val="dot"/>
                      <a:round/>
                      <a:headEnd len="sm" w="sm" type="none"/>
                      <a:tailEnd len="sm" w="sm" type="none"/>
                    </a:lnL>
                    <a:lnR cap="flat" cmpd="sng" w="12700">
                      <a:solidFill>
                        <a:srgbClr val="EEEEEE"/>
                      </a:solidFill>
                      <a:prstDash val="dot"/>
                      <a:round/>
                      <a:headEnd len="sm" w="sm" type="none"/>
                      <a:tailEnd len="sm" w="sm" type="none"/>
                    </a:lnR>
                    <a:lnT cap="flat" cmpd="sng" w="9525">
                      <a:solidFill>
                        <a:srgbClr val="000000"/>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b="1" lang="en-US" sz="1500" u="none" cap="none" strike="noStrike">
                          <a:solidFill>
                            <a:srgbClr val="424142"/>
                          </a:solidFill>
                          <a:latin typeface="Georgia"/>
                          <a:ea typeface="Georgia"/>
                          <a:cs typeface="Georgia"/>
                          <a:sym typeface="Georgia"/>
                        </a:rPr>
                        <a:t>APC</a:t>
                      </a:r>
                      <a:endParaRPr/>
                    </a:p>
                  </a:txBody>
                  <a:tcPr marT="130800" marB="130800" marR="130800" marL="130800">
                    <a:lnL cap="flat" cmpd="sng" w="12700">
                      <a:solidFill>
                        <a:srgbClr val="EEEEEE"/>
                      </a:solidFill>
                      <a:prstDash val="dot"/>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r>
              <a:tr h="190500">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100</a:t>
                      </a:r>
                      <a:endParaRPr/>
                    </a:p>
                  </a:txBody>
                  <a:tcPr marT="130800" marB="130800" marR="130800" marL="130800">
                    <a:lnL cap="flat" cmpd="sng" w="9525">
                      <a:solidFill>
                        <a:srgbClr val="000000"/>
                      </a:solidFill>
                      <a:prstDash val="solid"/>
                      <a:round/>
                      <a:headEnd len="sm" w="sm" type="none"/>
                      <a:tailEnd len="sm" w="sm" type="none"/>
                    </a:lnL>
                    <a:lnR cap="flat" cmpd="sng" w="12700">
                      <a:solidFill>
                        <a:srgbClr val="EEEEEE"/>
                      </a:solidFill>
                      <a:prstDash val="dot"/>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120</a:t>
                      </a:r>
                      <a:endParaRPr/>
                    </a:p>
                  </a:txBody>
                  <a:tcPr marT="130800" marB="130800" marR="130800" marL="130800">
                    <a:lnL cap="flat" cmpd="sng" w="12700">
                      <a:solidFill>
                        <a:srgbClr val="EEEEEE"/>
                      </a:solidFill>
                      <a:prstDash val="dot"/>
                      <a:round/>
                      <a:headEnd len="sm" w="sm" type="none"/>
                      <a:tailEnd len="sm" w="sm" type="none"/>
                    </a:lnL>
                    <a:lnR cap="flat" cmpd="sng" w="12700">
                      <a:solidFill>
                        <a:srgbClr val="EEEEEE"/>
                      </a:solidFill>
                      <a:prstDash val="dot"/>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1.2</a:t>
                      </a:r>
                      <a:endParaRPr/>
                    </a:p>
                  </a:txBody>
                  <a:tcPr marT="130800" marB="130800" marR="130800" marL="130800">
                    <a:lnL cap="flat" cmpd="sng" w="12700">
                      <a:solidFill>
                        <a:srgbClr val="EEEEEE"/>
                      </a:solidFill>
                      <a:prstDash val="dot"/>
                      <a:round/>
                      <a:headEnd len="sm" w="sm" type="none"/>
                      <a:tailEnd len="sm" w="sm" type="none"/>
                    </a:lnL>
                    <a:lnR cap="flat" cmpd="sng" w="9525">
                      <a:solidFill>
                        <a:srgbClr val="000000"/>
                      </a:solidFill>
                      <a:prstDash val="solid"/>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r>
              <a:tr h="190500">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200</a:t>
                      </a:r>
                      <a:endParaRPr/>
                    </a:p>
                  </a:txBody>
                  <a:tcPr marT="130800" marB="130800" marR="130800" marL="130800">
                    <a:lnL cap="flat" cmpd="sng" w="9525">
                      <a:solidFill>
                        <a:srgbClr val="000000"/>
                      </a:solidFill>
                      <a:prstDash val="solid"/>
                      <a:round/>
                      <a:headEnd len="sm" w="sm" type="none"/>
                      <a:tailEnd len="sm" w="sm" type="none"/>
                    </a:lnL>
                    <a:lnR cap="flat" cmpd="sng" w="12700">
                      <a:solidFill>
                        <a:srgbClr val="EEEEEE"/>
                      </a:solidFill>
                      <a:prstDash val="dot"/>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200</a:t>
                      </a:r>
                      <a:endParaRPr/>
                    </a:p>
                  </a:txBody>
                  <a:tcPr marT="130800" marB="130800" marR="130800" marL="130800">
                    <a:lnL cap="flat" cmpd="sng" w="12700">
                      <a:solidFill>
                        <a:srgbClr val="EEEEEE"/>
                      </a:solidFill>
                      <a:prstDash val="dot"/>
                      <a:round/>
                      <a:headEnd len="sm" w="sm" type="none"/>
                      <a:tailEnd len="sm" w="sm" type="none"/>
                    </a:lnL>
                    <a:lnR cap="flat" cmpd="sng" w="12700">
                      <a:solidFill>
                        <a:srgbClr val="EEEEEE"/>
                      </a:solidFill>
                      <a:prstDash val="dot"/>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1.0</a:t>
                      </a:r>
                      <a:endParaRPr/>
                    </a:p>
                  </a:txBody>
                  <a:tcPr marT="130800" marB="130800" marR="130800" marL="130800">
                    <a:lnL cap="flat" cmpd="sng" w="12700">
                      <a:solidFill>
                        <a:srgbClr val="EEEEEE"/>
                      </a:solidFill>
                      <a:prstDash val="dot"/>
                      <a:round/>
                      <a:headEnd len="sm" w="sm" type="none"/>
                      <a:tailEnd len="sm" w="sm" type="none"/>
                    </a:lnL>
                    <a:lnR cap="flat" cmpd="sng" w="9525">
                      <a:solidFill>
                        <a:srgbClr val="000000"/>
                      </a:solidFill>
                      <a:prstDash val="solid"/>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r>
              <a:tr h="190500">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300</a:t>
                      </a:r>
                      <a:endParaRPr/>
                    </a:p>
                  </a:txBody>
                  <a:tcPr marT="130800" marB="130800" marR="130800" marL="130800">
                    <a:lnL cap="flat" cmpd="sng" w="9525">
                      <a:solidFill>
                        <a:srgbClr val="000000"/>
                      </a:solidFill>
                      <a:prstDash val="solid"/>
                      <a:round/>
                      <a:headEnd len="sm" w="sm" type="none"/>
                      <a:tailEnd len="sm" w="sm" type="none"/>
                    </a:lnL>
                    <a:lnR cap="flat" cmpd="sng" w="12700">
                      <a:solidFill>
                        <a:srgbClr val="EEEEEE"/>
                      </a:solidFill>
                      <a:prstDash val="dot"/>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270</a:t>
                      </a:r>
                      <a:endParaRPr/>
                    </a:p>
                  </a:txBody>
                  <a:tcPr marT="130800" marB="130800" marR="130800" marL="130800">
                    <a:lnL cap="flat" cmpd="sng" w="12700">
                      <a:solidFill>
                        <a:srgbClr val="EEEEEE"/>
                      </a:solidFill>
                      <a:prstDash val="dot"/>
                      <a:round/>
                      <a:headEnd len="sm" w="sm" type="none"/>
                      <a:tailEnd len="sm" w="sm" type="none"/>
                    </a:lnL>
                    <a:lnR cap="flat" cmpd="sng" w="12700">
                      <a:solidFill>
                        <a:srgbClr val="EEEEEE"/>
                      </a:solidFill>
                      <a:prstDash val="dot"/>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0.9</a:t>
                      </a:r>
                      <a:endParaRPr/>
                    </a:p>
                  </a:txBody>
                  <a:tcPr marT="130800" marB="130800" marR="130800" marL="130800">
                    <a:lnL cap="flat" cmpd="sng" w="12700">
                      <a:solidFill>
                        <a:srgbClr val="EEEEEE"/>
                      </a:solidFill>
                      <a:prstDash val="dot"/>
                      <a:round/>
                      <a:headEnd len="sm" w="sm" type="none"/>
                      <a:tailEnd len="sm" w="sm" type="none"/>
                    </a:lnL>
                    <a:lnR cap="flat" cmpd="sng" w="9525">
                      <a:solidFill>
                        <a:srgbClr val="000000"/>
                      </a:solidFill>
                      <a:prstDash val="solid"/>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r>
              <a:tr h="190500">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400</a:t>
                      </a:r>
                      <a:endParaRPr/>
                    </a:p>
                  </a:txBody>
                  <a:tcPr marT="130800" marB="130800" marR="130800" marL="130800">
                    <a:lnL cap="flat" cmpd="sng" w="9525">
                      <a:solidFill>
                        <a:srgbClr val="000000"/>
                      </a:solidFill>
                      <a:prstDash val="solid"/>
                      <a:round/>
                      <a:headEnd len="sm" w="sm" type="none"/>
                      <a:tailEnd len="sm" w="sm" type="none"/>
                    </a:lnL>
                    <a:lnR cap="flat" cmpd="sng" w="12700">
                      <a:solidFill>
                        <a:srgbClr val="EEEEEE"/>
                      </a:solidFill>
                      <a:prstDash val="dot"/>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320</a:t>
                      </a:r>
                      <a:endParaRPr/>
                    </a:p>
                  </a:txBody>
                  <a:tcPr marT="130800" marB="130800" marR="130800" marL="130800">
                    <a:lnL cap="flat" cmpd="sng" w="12700">
                      <a:solidFill>
                        <a:srgbClr val="EEEEEE"/>
                      </a:solidFill>
                      <a:prstDash val="dot"/>
                      <a:round/>
                      <a:headEnd len="sm" w="sm" type="none"/>
                      <a:tailEnd len="sm" w="sm" type="none"/>
                    </a:lnL>
                    <a:lnR cap="flat" cmpd="sng" w="12700">
                      <a:solidFill>
                        <a:srgbClr val="EEEEEE"/>
                      </a:solidFill>
                      <a:prstDash val="dot"/>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0.8</a:t>
                      </a:r>
                      <a:endParaRPr/>
                    </a:p>
                  </a:txBody>
                  <a:tcPr marT="130800" marB="130800" marR="130800" marL="130800">
                    <a:lnL cap="flat" cmpd="sng" w="12700">
                      <a:solidFill>
                        <a:srgbClr val="EEEEEE"/>
                      </a:solidFill>
                      <a:prstDash val="dot"/>
                      <a:round/>
                      <a:headEnd len="sm" w="sm" type="none"/>
                      <a:tailEnd len="sm" w="sm" type="none"/>
                    </a:lnL>
                    <a:lnR cap="flat" cmpd="sng" w="9525">
                      <a:solidFill>
                        <a:srgbClr val="000000"/>
                      </a:solidFill>
                      <a:prstDash val="solid"/>
                      <a:round/>
                      <a:headEnd len="sm" w="sm" type="none"/>
                      <a:tailEnd len="sm" w="sm" type="none"/>
                    </a:lnR>
                    <a:lnT cap="flat" cmpd="sng" w="12700">
                      <a:solidFill>
                        <a:srgbClr val="EEEEEE"/>
                      </a:solidFill>
                      <a:prstDash val="solid"/>
                      <a:round/>
                      <a:headEnd len="sm" w="sm" type="none"/>
                      <a:tailEnd len="sm" w="sm" type="none"/>
                    </a:lnT>
                    <a:lnB cap="flat" cmpd="sng" w="12700">
                      <a:solidFill>
                        <a:srgbClr val="EEEEEE"/>
                      </a:solidFill>
                      <a:prstDash val="solid"/>
                      <a:round/>
                      <a:headEnd len="sm" w="sm" type="none"/>
                      <a:tailEnd len="sm" w="sm" type="none"/>
                    </a:lnB>
                    <a:solidFill>
                      <a:srgbClr val="FFFFFF"/>
                    </a:solidFill>
                  </a:tcPr>
                </a:tc>
              </a:tr>
              <a:tr h="190500">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500</a:t>
                      </a:r>
                      <a:endParaRPr/>
                    </a:p>
                  </a:txBody>
                  <a:tcPr marT="130800" marB="130800" marR="130800" marL="130800">
                    <a:lnL cap="flat" cmpd="sng" w="9525">
                      <a:solidFill>
                        <a:srgbClr val="000000"/>
                      </a:solidFill>
                      <a:prstDash val="solid"/>
                      <a:round/>
                      <a:headEnd len="sm" w="sm" type="none"/>
                      <a:tailEnd len="sm" w="sm" type="none"/>
                    </a:lnL>
                    <a:lnR cap="flat" cmpd="sng" w="12700">
                      <a:solidFill>
                        <a:srgbClr val="EEEEEE"/>
                      </a:solidFill>
                      <a:prstDash val="dot"/>
                      <a:round/>
                      <a:headEnd len="sm" w="sm" type="none"/>
                      <a:tailEnd len="sm" w="sm" type="none"/>
                    </a:lnR>
                    <a:lnT cap="flat" cmpd="sng" w="12700">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350</a:t>
                      </a:r>
                      <a:endParaRPr/>
                    </a:p>
                  </a:txBody>
                  <a:tcPr marT="130800" marB="130800" marR="130800" marL="130800">
                    <a:lnL cap="flat" cmpd="sng" w="12700">
                      <a:solidFill>
                        <a:srgbClr val="EEEEEE"/>
                      </a:solidFill>
                      <a:prstDash val="dot"/>
                      <a:round/>
                      <a:headEnd len="sm" w="sm" type="none"/>
                      <a:tailEnd len="sm" w="sm" type="none"/>
                    </a:lnL>
                    <a:lnR cap="flat" cmpd="sng" w="12700">
                      <a:solidFill>
                        <a:srgbClr val="EEEEEE"/>
                      </a:solidFill>
                      <a:prstDash val="dot"/>
                      <a:round/>
                      <a:headEnd len="sm" w="sm" type="none"/>
                      <a:tailEnd len="sm" w="sm" type="none"/>
                    </a:lnR>
                    <a:lnT cap="flat" cmpd="sng" w="12700">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60000"/>
                        </a:lnSpc>
                        <a:spcBef>
                          <a:spcPts val="0"/>
                        </a:spcBef>
                        <a:spcAft>
                          <a:spcPts val="0"/>
                        </a:spcAft>
                        <a:buNone/>
                      </a:pPr>
                      <a:r>
                        <a:rPr lang="en-US" sz="1500" u="none" cap="none" strike="noStrike">
                          <a:solidFill>
                            <a:srgbClr val="424142"/>
                          </a:solidFill>
                          <a:latin typeface="Georgia"/>
                          <a:ea typeface="Georgia"/>
                          <a:cs typeface="Georgia"/>
                          <a:sym typeface="Georgia"/>
                        </a:rPr>
                        <a:t>0.7</a:t>
                      </a:r>
                      <a:endParaRPr/>
                    </a:p>
                  </a:txBody>
                  <a:tcPr marT="130800" marB="130800" marR="130800" marL="130800">
                    <a:lnL cap="flat" cmpd="sng" w="12700">
                      <a:solidFill>
                        <a:srgbClr val="EEEEEE"/>
                      </a:solidFill>
                      <a:prstDash val="dot"/>
                      <a:round/>
                      <a:headEnd len="sm" w="sm" type="none"/>
                      <a:tailEnd len="sm" w="sm" type="none"/>
                    </a:lnL>
                    <a:lnR cap="flat" cmpd="sng" w="9525">
                      <a:solidFill>
                        <a:srgbClr val="000000"/>
                      </a:solidFill>
                      <a:prstDash val="solid"/>
                      <a:round/>
                      <a:headEnd len="sm" w="sm" type="none"/>
                      <a:tailEnd len="sm" w="sm" type="none"/>
                    </a:lnR>
                    <a:lnT cap="flat" cmpd="sng" w="12700">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idx="4294967295" type="title"/>
          </p:nvPr>
        </p:nvSpPr>
        <p:spPr>
          <a:xfrm>
            <a:off x="0" y="120650"/>
            <a:ext cx="7773988" cy="69215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005037"/>
              </a:buClr>
              <a:buSzPts val="3500"/>
              <a:buFont typeface="Arial"/>
              <a:buNone/>
            </a:pPr>
            <a:r>
              <a:rPr b="1" lang="en-US" sz="3500">
                <a:solidFill>
                  <a:srgbClr val="005037"/>
                </a:solidFill>
                <a:latin typeface="Arial"/>
                <a:ea typeface="Arial"/>
                <a:cs typeface="Arial"/>
                <a:sym typeface="Arial"/>
              </a:rPr>
              <a:t>Income &amp; Consumption </a:t>
            </a:r>
            <a:endParaRPr/>
          </a:p>
        </p:txBody>
      </p:sp>
      <p:cxnSp>
        <p:nvCxnSpPr>
          <p:cNvPr id="178" name="Google Shape;178;p24"/>
          <p:cNvCxnSpPr/>
          <p:nvPr/>
        </p:nvCxnSpPr>
        <p:spPr>
          <a:xfrm flipH="1" rot="10800000">
            <a:off x="5715098" y="2057758"/>
            <a:ext cx="1" cy="3351928"/>
          </a:xfrm>
          <a:prstGeom prst="straightConnector1">
            <a:avLst/>
          </a:prstGeom>
          <a:noFill/>
          <a:ln cap="flat" cmpd="sng" w="9525">
            <a:solidFill>
              <a:srgbClr val="000000"/>
            </a:solidFill>
            <a:prstDash val="solid"/>
            <a:round/>
            <a:headEnd len="sm" w="sm" type="none"/>
            <a:tailEnd len="med" w="med" type="triangle"/>
          </a:ln>
        </p:spPr>
      </p:cxnSp>
      <p:cxnSp>
        <p:nvCxnSpPr>
          <p:cNvPr id="179" name="Google Shape;179;p24"/>
          <p:cNvCxnSpPr/>
          <p:nvPr/>
        </p:nvCxnSpPr>
        <p:spPr>
          <a:xfrm>
            <a:off x="5715099" y="5409684"/>
            <a:ext cx="4189910" cy="1"/>
          </a:xfrm>
          <a:prstGeom prst="straightConnector1">
            <a:avLst/>
          </a:prstGeom>
          <a:noFill/>
          <a:ln cap="flat" cmpd="sng" w="9525">
            <a:solidFill>
              <a:srgbClr val="000000"/>
            </a:solidFill>
            <a:prstDash val="solid"/>
            <a:round/>
            <a:headEnd len="sm" w="sm" type="none"/>
            <a:tailEnd len="med" w="med" type="triangle"/>
          </a:ln>
        </p:spPr>
      </p:cxnSp>
      <p:cxnSp>
        <p:nvCxnSpPr>
          <p:cNvPr id="180" name="Google Shape;180;p24"/>
          <p:cNvCxnSpPr/>
          <p:nvPr/>
        </p:nvCxnSpPr>
        <p:spPr>
          <a:xfrm flipH="1" rot="10800000">
            <a:off x="5715098" y="3733722"/>
            <a:ext cx="4305201" cy="403122"/>
          </a:xfrm>
          <a:prstGeom prst="straightConnector1">
            <a:avLst/>
          </a:prstGeom>
          <a:noFill/>
          <a:ln cap="flat" cmpd="sng" w="28575">
            <a:solidFill>
              <a:srgbClr val="00B0F0"/>
            </a:solidFill>
            <a:prstDash val="solid"/>
            <a:round/>
            <a:headEnd len="sm" w="sm" type="none"/>
            <a:tailEnd len="sm" w="sm" type="none"/>
          </a:ln>
        </p:spPr>
      </p:cxnSp>
      <p:cxnSp>
        <p:nvCxnSpPr>
          <p:cNvPr id="181" name="Google Shape;181;p24"/>
          <p:cNvCxnSpPr/>
          <p:nvPr/>
        </p:nvCxnSpPr>
        <p:spPr>
          <a:xfrm flipH="1">
            <a:off x="5715100" y="2667198"/>
            <a:ext cx="3123387" cy="2742487"/>
          </a:xfrm>
          <a:prstGeom prst="straightConnector1">
            <a:avLst/>
          </a:prstGeom>
          <a:noFill/>
          <a:ln cap="flat" cmpd="sng" w="28575">
            <a:solidFill>
              <a:srgbClr val="FF0000"/>
            </a:solidFill>
            <a:prstDash val="solid"/>
            <a:round/>
            <a:headEnd len="sm" w="sm" type="none"/>
            <a:tailEnd len="sm" w="sm" type="none"/>
          </a:ln>
        </p:spPr>
      </p:cxnSp>
      <p:sp>
        <p:nvSpPr>
          <p:cNvPr id="182" name="Google Shape;182;p24"/>
          <p:cNvSpPr txBox="1"/>
          <p:nvPr/>
        </p:nvSpPr>
        <p:spPr>
          <a:xfrm>
            <a:off x="4343856" y="1828199"/>
            <a:ext cx="1752145" cy="26425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 Consumption</a:t>
            </a:r>
            <a:endParaRPr/>
          </a:p>
        </p:txBody>
      </p:sp>
      <p:sp>
        <p:nvSpPr>
          <p:cNvPr id="183" name="Google Shape;183;p24"/>
          <p:cNvSpPr txBox="1"/>
          <p:nvPr/>
        </p:nvSpPr>
        <p:spPr>
          <a:xfrm>
            <a:off x="8482986" y="5790651"/>
            <a:ext cx="2361585" cy="264256"/>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Disposable Income</a:t>
            </a:r>
            <a:endParaRPr/>
          </a:p>
        </p:txBody>
      </p:sp>
      <p:sp>
        <p:nvSpPr>
          <p:cNvPr id="184" name="Google Shape;184;p24"/>
          <p:cNvSpPr txBox="1"/>
          <p:nvPr/>
        </p:nvSpPr>
        <p:spPr>
          <a:xfrm>
            <a:off x="8978155" y="2507842"/>
            <a:ext cx="1371244" cy="264255"/>
          </a:xfrm>
          <a:prstGeom prst="rect">
            <a:avLst/>
          </a:prstGeom>
          <a:noFill/>
          <a:ln>
            <a:noFill/>
          </a:ln>
        </p:spPr>
        <p:txBody>
          <a:bodyPr anchorCtr="0" anchor="t" bIns="45700" lIns="45700" spcFirstLastPara="1" rIns="45700" wrap="square" tIns="45700">
            <a:noAutofit/>
          </a:bodyPr>
          <a:lstStyle/>
          <a:p>
            <a:pPr indent="0" lvl="0" marL="0" marR="0" rtl="0" algn="l">
              <a:lnSpc>
                <a:spcPct val="60000"/>
              </a:lnSpc>
              <a:spcBef>
                <a:spcPts val="0"/>
              </a:spcBef>
              <a:spcAft>
                <a:spcPts val="0"/>
              </a:spcAft>
              <a:buNone/>
            </a:pPr>
            <a:r>
              <a:rPr lang="en-US" sz="1200">
                <a:solidFill>
                  <a:schemeClr val="dk1"/>
                </a:solidFill>
                <a:latin typeface="Arial"/>
                <a:ea typeface="Arial"/>
                <a:cs typeface="Arial"/>
                <a:sym typeface="Arial"/>
              </a:rPr>
              <a:t>Y</a:t>
            </a:r>
            <a:endParaRPr/>
          </a:p>
        </p:txBody>
      </p:sp>
      <p:sp>
        <p:nvSpPr>
          <p:cNvPr id="185" name="Google Shape;185;p24"/>
          <p:cNvSpPr txBox="1"/>
          <p:nvPr/>
        </p:nvSpPr>
        <p:spPr>
          <a:xfrm>
            <a:off x="5334198" y="5333503"/>
            <a:ext cx="304722" cy="264256"/>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a:t>
            </a:r>
            <a:endParaRPr/>
          </a:p>
        </p:txBody>
      </p:sp>
      <p:sp>
        <p:nvSpPr>
          <p:cNvPr id="186" name="Google Shape;186;p24"/>
          <p:cNvSpPr txBox="1"/>
          <p:nvPr/>
        </p:nvSpPr>
        <p:spPr>
          <a:xfrm>
            <a:off x="10096478" y="3632153"/>
            <a:ext cx="1371244" cy="264256"/>
          </a:xfrm>
          <a:prstGeom prst="rect">
            <a:avLst/>
          </a:prstGeom>
          <a:noFill/>
          <a:ln>
            <a:noFill/>
          </a:ln>
        </p:spPr>
        <p:txBody>
          <a:bodyPr anchorCtr="0" anchor="t" bIns="45700" lIns="45700" spcFirstLastPara="1" rIns="45700" wrap="square" tIns="45700">
            <a:noAutofit/>
          </a:bodyPr>
          <a:lstStyle/>
          <a:p>
            <a:pPr indent="0" lvl="0" marL="0" marR="0" rtl="0" algn="l">
              <a:lnSpc>
                <a:spcPct val="60000"/>
              </a:lnSpc>
              <a:spcBef>
                <a:spcPts val="0"/>
              </a:spcBef>
              <a:spcAft>
                <a:spcPts val="0"/>
              </a:spcAft>
              <a:buNone/>
            </a:pPr>
            <a:r>
              <a:rPr lang="en-US" sz="1200">
                <a:solidFill>
                  <a:schemeClr val="dk1"/>
                </a:solidFill>
                <a:latin typeface="Arial"/>
                <a:ea typeface="Arial"/>
                <a:cs typeface="Arial"/>
                <a:sym typeface="Arial"/>
              </a:rPr>
              <a:t>Consumption</a:t>
            </a:r>
            <a:endParaRPr/>
          </a:p>
        </p:txBody>
      </p:sp>
      <p:cxnSp>
        <p:nvCxnSpPr>
          <p:cNvPr id="187" name="Google Shape;187;p24"/>
          <p:cNvCxnSpPr/>
          <p:nvPr/>
        </p:nvCxnSpPr>
        <p:spPr>
          <a:xfrm flipH="1">
            <a:off x="7315199" y="3947184"/>
            <a:ext cx="10370" cy="1462501"/>
          </a:xfrm>
          <a:prstGeom prst="straightConnector1">
            <a:avLst/>
          </a:prstGeom>
          <a:noFill/>
          <a:ln cap="flat" cmpd="sng" w="9525">
            <a:solidFill>
              <a:srgbClr val="000000"/>
            </a:solidFill>
            <a:prstDash val="dot"/>
            <a:round/>
            <a:headEnd len="sm" w="sm" type="none"/>
            <a:tailEnd len="sm" w="sm" type="none"/>
          </a:ln>
        </p:spPr>
      </p:cxnSp>
      <p:cxnSp>
        <p:nvCxnSpPr>
          <p:cNvPr id="188" name="Google Shape;188;p24"/>
          <p:cNvCxnSpPr/>
          <p:nvPr/>
        </p:nvCxnSpPr>
        <p:spPr>
          <a:xfrm>
            <a:off x="6362630" y="4038441"/>
            <a:ext cx="12769" cy="1447425"/>
          </a:xfrm>
          <a:prstGeom prst="straightConnector1">
            <a:avLst/>
          </a:prstGeom>
          <a:noFill/>
          <a:ln cap="flat" cmpd="sng" w="9525">
            <a:solidFill>
              <a:srgbClr val="000000"/>
            </a:solidFill>
            <a:prstDash val="dot"/>
            <a:round/>
            <a:headEnd len="sm" w="sm" type="none"/>
            <a:tailEnd len="sm" w="sm" type="none"/>
          </a:ln>
        </p:spPr>
      </p:cxnSp>
      <p:sp>
        <p:nvSpPr>
          <p:cNvPr id="189" name="Google Shape;189;p24"/>
          <p:cNvSpPr txBox="1"/>
          <p:nvPr/>
        </p:nvSpPr>
        <p:spPr>
          <a:xfrm>
            <a:off x="6057900" y="5523586"/>
            <a:ext cx="3022600" cy="276999"/>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   A                    B                             C</a:t>
            </a:r>
            <a:endParaRPr sz="1200">
              <a:solidFill>
                <a:schemeClr val="dk1"/>
              </a:solidFill>
              <a:latin typeface="Arial"/>
              <a:ea typeface="Arial"/>
              <a:cs typeface="Arial"/>
              <a:sym typeface="Arial"/>
            </a:endParaRPr>
          </a:p>
        </p:txBody>
      </p:sp>
      <p:cxnSp>
        <p:nvCxnSpPr>
          <p:cNvPr id="190" name="Google Shape;190;p24"/>
          <p:cNvCxnSpPr/>
          <p:nvPr/>
        </p:nvCxnSpPr>
        <p:spPr>
          <a:xfrm flipH="1">
            <a:off x="8583559" y="2900903"/>
            <a:ext cx="10369" cy="2508782"/>
          </a:xfrm>
          <a:prstGeom prst="straightConnector1">
            <a:avLst/>
          </a:prstGeom>
          <a:noFill/>
          <a:ln cap="flat" cmpd="sng" w="9525">
            <a:solidFill>
              <a:srgbClr val="000000"/>
            </a:solidFill>
            <a:prstDash val="dot"/>
            <a:round/>
            <a:headEnd len="sm" w="sm" type="none"/>
            <a:tailEnd len="sm" w="sm" type="none"/>
          </a:ln>
        </p:spPr>
      </p:cxnSp>
      <p:sp>
        <p:nvSpPr>
          <p:cNvPr id="191" name="Google Shape;191;p24"/>
          <p:cNvSpPr txBox="1"/>
          <p:nvPr/>
        </p:nvSpPr>
        <p:spPr>
          <a:xfrm>
            <a:off x="2071837" y="4438987"/>
            <a:ext cx="2870201" cy="64633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low levels income at A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There is  dissaving </a:t>
            </a:r>
            <a:endParaRPr/>
          </a:p>
        </p:txBody>
      </p:sp>
      <p:sp>
        <p:nvSpPr>
          <p:cNvPr id="192" name="Google Shape;192;p24"/>
          <p:cNvSpPr txBox="1"/>
          <p:nvPr/>
        </p:nvSpPr>
        <p:spPr>
          <a:xfrm>
            <a:off x="5395167" y="6242504"/>
            <a:ext cx="4625132" cy="369332"/>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level B no saving all income is spent  </a:t>
            </a:r>
            <a:endParaRPr/>
          </a:p>
        </p:txBody>
      </p:sp>
      <p:cxnSp>
        <p:nvCxnSpPr>
          <p:cNvPr id="193" name="Google Shape;193;p24"/>
          <p:cNvCxnSpPr/>
          <p:nvPr/>
        </p:nvCxnSpPr>
        <p:spPr>
          <a:xfrm flipH="1" rot="10800000">
            <a:off x="4343856" y="4432301"/>
            <a:ext cx="1827987" cy="349288"/>
          </a:xfrm>
          <a:prstGeom prst="straightConnector1">
            <a:avLst/>
          </a:prstGeom>
          <a:noFill/>
          <a:ln cap="flat" cmpd="sng" w="15875">
            <a:solidFill>
              <a:schemeClr val="accent1"/>
            </a:solidFill>
            <a:prstDash val="solid"/>
            <a:round/>
            <a:headEnd len="sm" w="sm" type="none"/>
            <a:tailEnd len="med" w="med" type="triangle"/>
          </a:ln>
        </p:spPr>
      </p:cxnSp>
      <p:cxnSp>
        <p:nvCxnSpPr>
          <p:cNvPr id="194" name="Google Shape;194;p24"/>
          <p:cNvCxnSpPr/>
          <p:nvPr/>
        </p:nvCxnSpPr>
        <p:spPr>
          <a:xfrm>
            <a:off x="6512646" y="4203497"/>
            <a:ext cx="8282" cy="359788"/>
          </a:xfrm>
          <a:prstGeom prst="straightConnector1">
            <a:avLst/>
          </a:prstGeom>
          <a:noFill/>
          <a:ln cap="flat" cmpd="sng" w="15875">
            <a:solidFill>
              <a:schemeClr val="accent1"/>
            </a:solidFill>
            <a:prstDash val="solid"/>
            <a:round/>
            <a:headEnd len="med" w="med" type="triangle"/>
            <a:tailEnd len="med" w="med" type="triangle"/>
          </a:ln>
        </p:spPr>
      </p:cxnSp>
      <p:cxnSp>
        <p:nvCxnSpPr>
          <p:cNvPr id="195" name="Google Shape;195;p24"/>
          <p:cNvCxnSpPr/>
          <p:nvPr/>
        </p:nvCxnSpPr>
        <p:spPr>
          <a:xfrm>
            <a:off x="8311628" y="3279733"/>
            <a:ext cx="0" cy="484548"/>
          </a:xfrm>
          <a:prstGeom prst="straightConnector1">
            <a:avLst/>
          </a:prstGeom>
          <a:noFill/>
          <a:ln cap="flat" cmpd="sng" w="15875">
            <a:solidFill>
              <a:schemeClr val="accent1"/>
            </a:solidFill>
            <a:prstDash val="solid"/>
            <a:round/>
            <a:headEnd len="med" w="med" type="triangle"/>
            <a:tailEnd len="med" w="med" type="triangle"/>
          </a:ln>
        </p:spPr>
      </p:cxnSp>
      <p:sp>
        <p:nvSpPr>
          <p:cNvPr id="196" name="Google Shape;196;p24"/>
          <p:cNvSpPr txBox="1"/>
          <p:nvPr/>
        </p:nvSpPr>
        <p:spPr>
          <a:xfrm>
            <a:off x="7974370" y="1430268"/>
            <a:ext cx="2870201" cy="92333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high  levels income at C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There is expenditure rises but at a lower rate </a:t>
            </a:r>
            <a:endParaRPr sz="1800">
              <a:solidFill>
                <a:schemeClr val="dk1"/>
              </a:solidFill>
              <a:latin typeface="Calibri"/>
              <a:ea typeface="Calibri"/>
              <a:cs typeface="Calibri"/>
              <a:sym typeface="Calibri"/>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idx="4294967295" type="title"/>
          </p:nvPr>
        </p:nvSpPr>
        <p:spPr>
          <a:xfrm>
            <a:off x="4416425" y="131763"/>
            <a:ext cx="7775575" cy="63023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5037"/>
              </a:buClr>
              <a:buSzPts val="2400"/>
              <a:buFont typeface="Arial"/>
              <a:buNone/>
            </a:pPr>
            <a:r>
              <a:rPr b="1" lang="en-US" sz="2400">
                <a:solidFill>
                  <a:srgbClr val="005037"/>
                </a:solidFill>
                <a:latin typeface="Arial"/>
                <a:ea typeface="Arial"/>
                <a:cs typeface="Arial"/>
                <a:sym typeface="Arial"/>
              </a:rPr>
              <a:t> Why do our spending patterns differ?</a:t>
            </a:r>
            <a:endParaRPr/>
          </a:p>
        </p:txBody>
      </p:sp>
      <p:grpSp>
        <p:nvGrpSpPr>
          <p:cNvPr id="202" name="Google Shape;202;p25"/>
          <p:cNvGrpSpPr/>
          <p:nvPr/>
        </p:nvGrpSpPr>
        <p:grpSpPr>
          <a:xfrm>
            <a:off x="609600" y="1913732"/>
            <a:ext cx="1828800" cy="914401"/>
            <a:chOff x="0" y="0"/>
            <a:chExt cx="1828800" cy="914400"/>
          </a:xfrm>
        </p:grpSpPr>
        <p:sp>
          <p:nvSpPr>
            <p:cNvPr id="203" name="Google Shape;203;p25"/>
            <p:cNvSpPr/>
            <p:nvPr/>
          </p:nvSpPr>
          <p:spPr>
            <a:xfrm>
              <a:off x="0" y="0"/>
              <a:ext cx="1828800" cy="914400"/>
            </a:xfrm>
            <a:prstGeom prst="wedgeEllipseCallout">
              <a:avLst>
                <a:gd fmla="val 782" name="adj1"/>
                <a:gd fmla="val 38370" name="adj2"/>
              </a:avLst>
            </a:prstGeom>
            <a:solidFill>
              <a:srgbClr val="FFFF99"/>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25"/>
            <p:cNvSpPr txBox="1"/>
            <p:nvPr/>
          </p:nvSpPr>
          <p:spPr>
            <a:xfrm>
              <a:off x="267821" y="144780"/>
              <a:ext cx="1293158" cy="624841"/>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INCOME</a:t>
              </a:r>
              <a:endParaRPr/>
            </a:p>
          </p:txBody>
        </p:sp>
      </p:grpSp>
      <p:sp>
        <p:nvSpPr>
          <p:cNvPr id="205" name="Google Shape;205;p25"/>
          <p:cNvSpPr txBox="1"/>
          <p:nvPr/>
        </p:nvSpPr>
        <p:spPr>
          <a:xfrm>
            <a:off x="2057400" y="1052513"/>
            <a:ext cx="8153400" cy="617363"/>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Our individual spending (and saving) patterns depend on our preferences, economic circumstances and characteristics</a:t>
            </a:r>
            <a:endParaRPr/>
          </a:p>
        </p:txBody>
      </p:sp>
      <p:grpSp>
        <p:nvGrpSpPr>
          <p:cNvPr id="206" name="Google Shape;206;p25"/>
          <p:cNvGrpSpPr/>
          <p:nvPr/>
        </p:nvGrpSpPr>
        <p:grpSpPr>
          <a:xfrm>
            <a:off x="5588000" y="3390431"/>
            <a:ext cx="2057400" cy="914401"/>
            <a:chOff x="0" y="0"/>
            <a:chExt cx="2057400" cy="914400"/>
          </a:xfrm>
        </p:grpSpPr>
        <p:sp>
          <p:nvSpPr>
            <p:cNvPr id="207" name="Google Shape;207;p25"/>
            <p:cNvSpPr/>
            <p:nvPr/>
          </p:nvSpPr>
          <p:spPr>
            <a:xfrm>
              <a:off x="0" y="0"/>
              <a:ext cx="2057400" cy="914400"/>
            </a:xfrm>
            <a:prstGeom prst="wedgeEllipseCallout">
              <a:avLst>
                <a:gd fmla="val 6250" name="adj1"/>
                <a:gd fmla="val 38370" name="adj2"/>
              </a:avLst>
            </a:prstGeom>
            <a:solidFill>
              <a:srgbClr val="FFFF99"/>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25"/>
            <p:cNvSpPr txBox="1"/>
            <p:nvPr/>
          </p:nvSpPr>
          <p:spPr>
            <a:xfrm>
              <a:off x="301299" y="278130"/>
              <a:ext cx="1454802" cy="358141"/>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LIFESTYLE</a:t>
              </a:r>
              <a:endParaRPr/>
            </a:p>
          </p:txBody>
        </p:sp>
      </p:grpSp>
      <p:grpSp>
        <p:nvGrpSpPr>
          <p:cNvPr id="209" name="Google Shape;209;p25"/>
          <p:cNvGrpSpPr/>
          <p:nvPr/>
        </p:nvGrpSpPr>
        <p:grpSpPr>
          <a:xfrm>
            <a:off x="5638800" y="1827864"/>
            <a:ext cx="1828800" cy="914401"/>
            <a:chOff x="0" y="0"/>
            <a:chExt cx="1828800" cy="914400"/>
          </a:xfrm>
        </p:grpSpPr>
        <p:sp>
          <p:nvSpPr>
            <p:cNvPr id="210" name="Google Shape;210;p25"/>
            <p:cNvSpPr/>
            <p:nvPr/>
          </p:nvSpPr>
          <p:spPr>
            <a:xfrm>
              <a:off x="0" y="0"/>
              <a:ext cx="1828800" cy="914400"/>
            </a:xfrm>
            <a:prstGeom prst="wedgeEllipseCallout">
              <a:avLst>
                <a:gd fmla="val 782" name="adj1"/>
                <a:gd fmla="val 38370" name="adj2"/>
              </a:avLst>
            </a:prstGeom>
            <a:solidFill>
              <a:srgbClr val="FFFF99"/>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25"/>
            <p:cNvSpPr txBox="1"/>
            <p:nvPr/>
          </p:nvSpPr>
          <p:spPr>
            <a:xfrm>
              <a:off x="267821" y="278130"/>
              <a:ext cx="1293158" cy="358141"/>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TASTES</a:t>
              </a:r>
              <a:endParaRPr/>
            </a:p>
          </p:txBody>
        </p:sp>
      </p:grpSp>
      <p:grpSp>
        <p:nvGrpSpPr>
          <p:cNvPr id="212" name="Google Shape;212;p25"/>
          <p:cNvGrpSpPr/>
          <p:nvPr/>
        </p:nvGrpSpPr>
        <p:grpSpPr>
          <a:xfrm>
            <a:off x="10033000" y="4617387"/>
            <a:ext cx="1828800" cy="914401"/>
            <a:chOff x="0" y="0"/>
            <a:chExt cx="1828800" cy="914400"/>
          </a:xfrm>
        </p:grpSpPr>
        <p:sp>
          <p:nvSpPr>
            <p:cNvPr id="213" name="Google Shape;213;p25"/>
            <p:cNvSpPr/>
            <p:nvPr/>
          </p:nvSpPr>
          <p:spPr>
            <a:xfrm>
              <a:off x="0" y="0"/>
              <a:ext cx="1828800" cy="914400"/>
            </a:xfrm>
            <a:prstGeom prst="wedgeEllipseCallout">
              <a:avLst>
                <a:gd fmla="val 782" name="adj1"/>
                <a:gd fmla="val 38370" name="adj2"/>
              </a:avLst>
            </a:prstGeom>
            <a:solidFill>
              <a:srgbClr val="FFFF99"/>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25"/>
            <p:cNvSpPr txBox="1"/>
            <p:nvPr/>
          </p:nvSpPr>
          <p:spPr>
            <a:xfrm>
              <a:off x="267821" y="278130"/>
              <a:ext cx="1293158" cy="358141"/>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AGE</a:t>
              </a:r>
              <a:endParaRPr/>
            </a:p>
          </p:txBody>
        </p:sp>
      </p:grpSp>
      <p:grpSp>
        <p:nvGrpSpPr>
          <p:cNvPr id="215" name="Google Shape;215;p25"/>
          <p:cNvGrpSpPr/>
          <p:nvPr/>
        </p:nvGrpSpPr>
        <p:grpSpPr>
          <a:xfrm>
            <a:off x="10033000" y="1693864"/>
            <a:ext cx="1828800" cy="914401"/>
            <a:chOff x="0" y="0"/>
            <a:chExt cx="1828800" cy="914400"/>
          </a:xfrm>
        </p:grpSpPr>
        <p:sp>
          <p:nvSpPr>
            <p:cNvPr id="216" name="Google Shape;216;p25"/>
            <p:cNvSpPr/>
            <p:nvPr/>
          </p:nvSpPr>
          <p:spPr>
            <a:xfrm>
              <a:off x="0" y="0"/>
              <a:ext cx="1828800" cy="914400"/>
            </a:xfrm>
            <a:prstGeom prst="wedgeEllipseCallout">
              <a:avLst>
                <a:gd fmla="val -14148" name="adj1"/>
                <a:gd fmla="val 28819" name="adj2"/>
              </a:avLst>
            </a:prstGeom>
            <a:solidFill>
              <a:srgbClr val="FFFF99"/>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25"/>
            <p:cNvSpPr txBox="1"/>
            <p:nvPr/>
          </p:nvSpPr>
          <p:spPr>
            <a:xfrm>
              <a:off x="267821" y="278130"/>
              <a:ext cx="1293158" cy="358141"/>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WEALTH</a:t>
              </a:r>
              <a:endParaRPr/>
            </a:p>
          </p:txBody>
        </p:sp>
      </p:grpSp>
      <p:grpSp>
        <p:nvGrpSpPr>
          <p:cNvPr id="218" name="Google Shape;218;p25"/>
          <p:cNvGrpSpPr/>
          <p:nvPr/>
        </p:nvGrpSpPr>
        <p:grpSpPr>
          <a:xfrm>
            <a:off x="5067300" y="4953000"/>
            <a:ext cx="2971800" cy="1143000"/>
            <a:chOff x="0" y="0"/>
            <a:chExt cx="2971800" cy="1143000"/>
          </a:xfrm>
        </p:grpSpPr>
        <p:sp>
          <p:nvSpPr>
            <p:cNvPr id="219" name="Google Shape;219;p25"/>
            <p:cNvSpPr/>
            <p:nvPr/>
          </p:nvSpPr>
          <p:spPr>
            <a:xfrm>
              <a:off x="0" y="0"/>
              <a:ext cx="2971800" cy="1143000"/>
            </a:xfrm>
            <a:prstGeom prst="wedgeEllipseCallout">
              <a:avLst>
                <a:gd fmla="val -16185" name="adj1"/>
                <a:gd fmla="val 694" name="adj2"/>
              </a:avLst>
            </a:prstGeom>
            <a:solidFill>
              <a:srgbClr val="FFFF99"/>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25"/>
            <p:cNvSpPr txBox="1"/>
            <p:nvPr/>
          </p:nvSpPr>
          <p:spPr>
            <a:xfrm>
              <a:off x="435209" y="259080"/>
              <a:ext cx="2101382" cy="624841"/>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FAMILY CIRCUMSTANCES</a:t>
              </a:r>
              <a:endParaRPr/>
            </a:p>
          </p:txBody>
        </p:sp>
      </p:grpSp>
      <p:grpSp>
        <p:nvGrpSpPr>
          <p:cNvPr id="221" name="Google Shape;221;p25"/>
          <p:cNvGrpSpPr/>
          <p:nvPr/>
        </p:nvGrpSpPr>
        <p:grpSpPr>
          <a:xfrm>
            <a:off x="723900" y="5181600"/>
            <a:ext cx="1828800" cy="914400"/>
            <a:chOff x="0" y="0"/>
            <a:chExt cx="1828800" cy="914400"/>
          </a:xfrm>
        </p:grpSpPr>
        <p:sp>
          <p:nvSpPr>
            <p:cNvPr id="222" name="Google Shape;222;p25"/>
            <p:cNvSpPr/>
            <p:nvPr/>
          </p:nvSpPr>
          <p:spPr>
            <a:xfrm>
              <a:off x="0" y="0"/>
              <a:ext cx="1828800" cy="914400"/>
            </a:xfrm>
            <a:prstGeom prst="wedgeEllipseCallout">
              <a:avLst>
                <a:gd fmla="val 12759" name="adj1"/>
                <a:gd fmla="val -22569" name="adj2"/>
              </a:avLst>
            </a:prstGeom>
            <a:solidFill>
              <a:srgbClr val="FFFF99"/>
            </a:solidFill>
            <a:ln cap="flat" cmpd="sng" w="9525">
              <a:solidFill>
                <a:srgbClr val="0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25"/>
            <p:cNvSpPr txBox="1"/>
            <p:nvPr/>
          </p:nvSpPr>
          <p:spPr>
            <a:xfrm>
              <a:off x="267821" y="278130"/>
              <a:ext cx="1293158" cy="358141"/>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CULTURE</a:t>
              </a:r>
              <a:endParaRPr/>
            </a:p>
          </p:txBody>
        </p:sp>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Picture 1" id="228" name="Google Shape;228;p26"/>
          <p:cNvPicPr preferRelativeResize="0"/>
          <p:nvPr/>
        </p:nvPicPr>
        <p:blipFill rotWithShape="1">
          <a:blip r:embed="rId3">
            <a:alphaModFix/>
          </a:blip>
          <a:srcRect b="5682" l="0" r="0" t="0"/>
          <a:stretch/>
        </p:blipFill>
        <p:spPr>
          <a:xfrm>
            <a:off x="704850" y="558800"/>
            <a:ext cx="10198100" cy="5270500"/>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wo waves">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